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61" r:id="rId4"/>
    <p:sldId id="257" r:id="rId5"/>
    <p:sldId id="258"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314894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40753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408059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170960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901961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20511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24138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6077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308238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32016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349614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181005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387891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28868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14446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61484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5534-7529-4785-A6E7-941631B4131C}"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782388-AA69-4386-A854-73EA1D4C22A0}" type="slidenum">
              <a:rPr lang="en-GB" smtClean="0"/>
              <a:pPr/>
              <a:t>‹#›</a:t>
            </a:fld>
            <a:endParaRPr lang="en-GB"/>
          </a:p>
        </p:txBody>
      </p:sp>
    </p:spTree>
    <p:extLst>
      <p:ext uri="{BB962C8B-B14F-4D97-AF65-F5344CB8AC3E}">
        <p14:creationId xmlns:p14="http://schemas.microsoft.com/office/powerpoint/2010/main" val="16856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355534-7529-4785-A6E7-941631B4131C}" type="datetimeFigureOut">
              <a:rPr lang="en-GB" smtClean="0"/>
              <a:pPr/>
              <a:t>10/10/2018</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2782388-AA69-4386-A854-73EA1D4C22A0}" type="slidenum">
              <a:rPr lang="en-GB" smtClean="0"/>
              <a:pPr/>
              <a:t>‹#›</a:t>
            </a:fld>
            <a:endParaRPr lang="en-GB"/>
          </a:p>
        </p:txBody>
      </p:sp>
    </p:spTree>
    <p:extLst>
      <p:ext uri="{BB962C8B-B14F-4D97-AF65-F5344CB8AC3E}">
        <p14:creationId xmlns:p14="http://schemas.microsoft.com/office/powerpoint/2010/main" val="3947504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C:\Users\Roberta\Desktop\Ernesta\Projektai ERASMUS+\ERASMUS+ dokumentai\19 priedas. Logotipas_EU veliava_Erasm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75" y="417810"/>
            <a:ext cx="2025794" cy="5786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berta\Desktop\Ernesta\Projektai ERASMUS+\LOGOS universe\PORTUG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975" y="5158155"/>
            <a:ext cx="1504849" cy="125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3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Ancient Greek Mythology</a:t>
            </a:r>
            <a:endParaRPr lang="en-GB" dirty="0"/>
          </a:p>
        </p:txBody>
      </p:sp>
      <p:sp>
        <p:nvSpPr>
          <p:cNvPr id="3" name="Content Placeholder 2"/>
          <p:cNvSpPr>
            <a:spLocks noGrp="1"/>
          </p:cNvSpPr>
          <p:nvPr>
            <p:ph idx="1"/>
          </p:nvPr>
        </p:nvSpPr>
        <p:spPr>
          <a:xfrm>
            <a:off x="167425" y="2434106"/>
            <a:ext cx="9324305" cy="2292440"/>
          </a:xfrm>
        </p:spPr>
        <p:txBody>
          <a:bodyPr>
            <a:noAutofit/>
          </a:bodyPr>
          <a:lstStyle/>
          <a:p>
            <a:r>
              <a:rPr lang="en-GB" dirty="0" smtClean="0"/>
              <a:t>Ancient Greece was a time of discovery. The scientific and mathematical discovery is renowned and much of what we understand today about our world and solar system has been built from what the </a:t>
            </a:r>
            <a:r>
              <a:rPr lang="en-GB" dirty="0"/>
              <a:t>G</a:t>
            </a:r>
            <a:r>
              <a:rPr lang="en-GB" dirty="0" smtClean="0"/>
              <a:t>reeks taught us. One large aspect of the Greek culture was their belief in many different Gods. The Majority of the </a:t>
            </a:r>
            <a:r>
              <a:rPr lang="en-GB" dirty="0"/>
              <a:t>G</a:t>
            </a:r>
            <a:r>
              <a:rPr lang="en-GB" dirty="0" smtClean="0"/>
              <a:t>ods lived on Mount Olympus, a heaven designed only for deities and all powerful beings. Many may know Zeus, God of Lightning and the ruler of all beings on both Mount Olympus and Earth however many do not know he was a descendant from Gaia (Earth) and Uranus along with Hades (God of the Underworld) and Poseidon (God of the Sea). </a:t>
            </a:r>
          </a:p>
          <a:p>
            <a:r>
              <a:rPr lang="en-GB" dirty="0" smtClean="0"/>
              <a:t>There are many stories that focus on particular deities and revolve around the sun, moon and stars. Apollo and Artemis, brother and sister, were the God and Goddess of the Sun and the Moon. It was symbolic as they were so different yet each had their role for Earth and were heavily influential amongst the rest of the Gods. Many Greeks worshipped and gave sacrifices to Apollo and Artemis for fear that their rage could destroy their world as they knew it.</a:t>
            </a:r>
            <a:endParaRPr lang="en-GB" dirty="0"/>
          </a:p>
        </p:txBody>
      </p:sp>
      <p:pic>
        <p:nvPicPr>
          <p:cNvPr id="5" name="Picture 4"/>
          <p:cNvPicPr>
            <a:picLocks noChangeAspect="1"/>
          </p:cNvPicPr>
          <p:nvPr/>
        </p:nvPicPr>
        <p:blipFill>
          <a:blip r:embed="rId2"/>
          <a:stretch>
            <a:fillRect/>
          </a:stretch>
        </p:blipFill>
        <p:spPr>
          <a:xfrm>
            <a:off x="9761821" y="3457185"/>
            <a:ext cx="1916697" cy="14301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019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Story of Icarus and The Sun</a:t>
            </a:r>
            <a:endParaRPr lang="en-GB" dirty="0"/>
          </a:p>
        </p:txBody>
      </p:sp>
      <p:sp>
        <p:nvSpPr>
          <p:cNvPr id="3" name="Content Placeholder 2"/>
          <p:cNvSpPr>
            <a:spLocks noGrp="1"/>
          </p:cNvSpPr>
          <p:nvPr>
            <p:ph idx="1"/>
          </p:nvPr>
        </p:nvSpPr>
        <p:spPr>
          <a:xfrm>
            <a:off x="562526" y="2374944"/>
            <a:ext cx="8967840" cy="3416300"/>
          </a:xfrm>
        </p:spPr>
        <p:txBody>
          <a:bodyPr>
            <a:noAutofit/>
          </a:bodyPr>
          <a:lstStyle/>
          <a:p>
            <a:pPr marL="0" indent="0">
              <a:buNone/>
            </a:pPr>
            <a:r>
              <a:rPr lang="en-GB" sz="2000" dirty="0"/>
              <a:t>Daedalus had been imprisoned by King Minos of Crete within the walls of his own invention, the Labyrinth. But the great craftsman's genius would not suffer captivity. He made two pairs of wings by adhering feathers to a wooden frame with wax. Giving one pair to his son, he cautioned him that flying too near the sun would cause the wax to melt. </a:t>
            </a:r>
          </a:p>
          <a:p>
            <a:pPr marL="0" indent="0">
              <a:buNone/>
            </a:pPr>
            <a:r>
              <a:rPr lang="en-GB" sz="2000" dirty="0" smtClean="0"/>
              <a:t>But Icarus was a curious boy. He began to fly higher and higher. He was entranced by the light of the sun, and began to fly towards it like a moth to a flame. He had completely forgotten </a:t>
            </a:r>
            <a:r>
              <a:rPr lang="en-GB" sz="2000" dirty="0"/>
              <a:t>his father's warning. </a:t>
            </a:r>
            <a:r>
              <a:rPr lang="en-GB" sz="2000" dirty="0" smtClean="0"/>
              <a:t>He finally came to a halt in front of the blazing sun and for a few blissful seconds, he revelled in how beautiful it was. But all of a sudden the wax began to melt and the </a:t>
            </a:r>
            <a:r>
              <a:rPr lang="en-GB" sz="2000" dirty="0"/>
              <a:t>feathers came </a:t>
            </a:r>
            <a:r>
              <a:rPr lang="en-GB" sz="2000" dirty="0" smtClean="0"/>
              <a:t>loose. His wings broke apart and </a:t>
            </a:r>
            <a:r>
              <a:rPr lang="en-GB" sz="2000" dirty="0"/>
              <a:t>Icarus plunged to his </a:t>
            </a:r>
            <a:r>
              <a:rPr lang="en-GB" sz="2000" dirty="0" smtClean="0"/>
              <a:t>death, landing on the rocks by the sea.</a:t>
            </a:r>
            <a:endParaRPr lang="en-GB" sz="2000" dirty="0"/>
          </a:p>
        </p:txBody>
      </p:sp>
      <p:pic>
        <p:nvPicPr>
          <p:cNvPr id="4" name="Picture 3"/>
          <p:cNvPicPr>
            <a:picLocks noChangeAspect="1"/>
          </p:cNvPicPr>
          <p:nvPr/>
        </p:nvPicPr>
        <p:blipFill>
          <a:blip r:embed="rId2"/>
          <a:stretch>
            <a:fillRect/>
          </a:stretch>
        </p:blipFill>
        <p:spPr>
          <a:xfrm>
            <a:off x="9736063" y="2678806"/>
            <a:ext cx="2043472" cy="29504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53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stars in modern day fiction</a:t>
            </a:r>
            <a:endParaRPr lang="en-GB" dirty="0"/>
          </a:p>
        </p:txBody>
      </p:sp>
      <p:pic>
        <p:nvPicPr>
          <p:cNvPr id="4" name="Picture 3"/>
          <p:cNvPicPr>
            <a:picLocks noChangeAspect="1"/>
          </p:cNvPicPr>
          <p:nvPr/>
        </p:nvPicPr>
        <p:blipFill>
          <a:blip r:embed="rId2"/>
          <a:stretch>
            <a:fillRect/>
          </a:stretch>
        </p:blipFill>
        <p:spPr>
          <a:xfrm>
            <a:off x="3725956" y="2946390"/>
            <a:ext cx="2281483" cy="266890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6752057" y="2703357"/>
            <a:ext cx="2030594" cy="315497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stretch>
            <a:fillRect/>
          </a:stretch>
        </p:blipFill>
        <p:spPr>
          <a:xfrm>
            <a:off x="820598" y="2533007"/>
            <a:ext cx="2238375" cy="3495675"/>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stretch>
            <a:fillRect/>
          </a:stretch>
        </p:blipFill>
        <p:spPr>
          <a:xfrm>
            <a:off x="9398118" y="2533007"/>
            <a:ext cx="2257425" cy="34671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530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 Case by Stuart Gibbs</a:t>
            </a:r>
            <a:endParaRPr lang="en-GB" dirty="0"/>
          </a:p>
        </p:txBody>
      </p:sp>
      <p:sp>
        <p:nvSpPr>
          <p:cNvPr id="3" name="Rectangle 2"/>
          <p:cNvSpPr/>
          <p:nvPr/>
        </p:nvSpPr>
        <p:spPr>
          <a:xfrm>
            <a:off x="3915177" y="2333685"/>
            <a:ext cx="8057882" cy="4524315"/>
          </a:xfrm>
          <a:prstGeom prst="rect">
            <a:avLst/>
          </a:prstGeom>
        </p:spPr>
        <p:txBody>
          <a:bodyPr wrap="square">
            <a:spAutoFit/>
          </a:bodyPr>
          <a:lstStyle/>
          <a:p>
            <a:r>
              <a:rPr lang="en-GB" sz="1600" dirty="0" smtClean="0"/>
              <a:t>It’s a murder mystery on the moon in this humorous and suspenseful space adventure from the author of </a:t>
            </a:r>
            <a:r>
              <a:rPr lang="en-GB" sz="1600" i="1" dirty="0" smtClean="0"/>
              <a:t>Belly Up </a:t>
            </a:r>
            <a:r>
              <a:rPr lang="en-GB" sz="1600" dirty="0" smtClean="0"/>
              <a:t>and </a:t>
            </a:r>
            <a:r>
              <a:rPr lang="en-GB" sz="1600" i="1" dirty="0" smtClean="0"/>
              <a:t>Spy School</a:t>
            </a:r>
            <a:r>
              <a:rPr lang="en-GB" sz="1600" dirty="0" smtClean="0"/>
              <a:t> that </a:t>
            </a:r>
            <a:r>
              <a:rPr lang="en-GB" sz="1600" i="1" dirty="0" smtClean="0"/>
              <a:t>The New York Times Book Review </a:t>
            </a:r>
            <a:r>
              <a:rPr lang="en-GB" sz="1600" dirty="0" smtClean="0"/>
              <a:t>called “a delightful and brilliantly constructed middle grade thriller.”</a:t>
            </a:r>
            <a:br>
              <a:rPr lang="en-GB" sz="1600" dirty="0" smtClean="0"/>
            </a:br>
            <a:r>
              <a:rPr lang="en-GB" sz="1600" dirty="0" smtClean="0"/>
              <a:t/>
            </a:r>
            <a:br>
              <a:rPr lang="en-GB" sz="1600" dirty="0" smtClean="0"/>
            </a:br>
            <a:r>
              <a:rPr lang="en-GB" sz="1600" dirty="0" smtClean="0"/>
              <a:t>Like his fellow </a:t>
            </a:r>
            <a:r>
              <a:rPr lang="en-GB" sz="1600" dirty="0" err="1" smtClean="0"/>
              <a:t>lunarnauts</a:t>
            </a:r>
            <a:r>
              <a:rPr lang="en-GB" sz="1600" dirty="0" smtClean="0"/>
              <a:t>—otherwise known as Moonies—living on Moon Base Alpha, twelve-year-old Dashiell Gibson is famous the world over for being one of the first humans to live on the moon.</a:t>
            </a:r>
            <a:r>
              <a:rPr lang="en-GB" sz="1600" dirty="0"/>
              <a:t> </a:t>
            </a:r>
            <a:r>
              <a:rPr lang="en-GB" sz="1600" dirty="0" smtClean="0"/>
              <a:t>And he’s bored out of his mind. Kids aren’t allowed on the lunar surface, meaning they’re trapped inside the tiny moon base with next to nothing to occupy their time—and the only other kid Dash’s age spends all his time hooked into virtual reality games.</a:t>
            </a:r>
            <a:br>
              <a:rPr lang="en-GB" sz="1600" dirty="0" smtClean="0"/>
            </a:br>
            <a:r>
              <a:rPr lang="en-GB" sz="1600" dirty="0" smtClean="0"/>
              <a:t/>
            </a:r>
            <a:br>
              <a:rPr lang="en-GB" sz="1600" dirty="0" smtClean="0"/>
            </a:br>
            <a:r>
              <a:rPr lang="en-GB" sz="1600" dirty="0" smtClean="0"/>
              <a:t>Then Moon Base Alpha’s top scientist turns up dead. Dash senses there’s foul play afoot, but no one believes him. Everyone agrees </a:t>
            </a:r>
            <a:r>
              <a:rPr lang="en-GB" sz="1600" dirty="0" err="1" smtClean="0"/>
              <a:t>Dr.</a:t>
            </a:r>
            <a:r>
              <a:rPr lang="en-GB" sz="1600" dirty="0" smtClean="0"/>
              <a:t> Holtz went onto the lunar surface without his helmet properly affixed, simple as that. But </a:t>
            </a:r>
            <a:r>
              <a:rPr lang="en-GB" sz="1600" dirty="0" err="1" smtClean="0"/>
              <a:t>Dr.</a:t>
            </a:r>
            <a:r>
              <a:rPr lang="en-GB" sz="1600" dirty="0" smtClean="0"/>
              <a:t> Holtz was on the verge of an important new discovery, Dash finds out, and it’s a secret that could change everything for the Moonies—a secret someone just might kill to keep...</a:t>
            </a:r>
            <a:endParaRPr lang="en-GB" sz="1600" dirty="0"/>
          </a:p>
        </p:txBody>
      </p:sp>
      <p:pic>
        <p:nvPicPr>
          <p:cNvPr id="8" name="Picture 7"/>
          <p:cNvPicPr>
            <a:picLocks noChangeAspect="1"/>
          </p:cNvPicPr>
          <p:nvPr/>
        </p:nvPicPr>
        <p:blipFill>
          <a:blip r:embed="rId2"/>
          <a:stretch>
            <a:fillRect/>
          </a:stretch>
        </p:blipFill>
        <p:spPr>
          <a:xfrm>
            <a:off x="825321" y="2550017"/>
            <a:ext cx="2767885" cy="41461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6655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Hitch-Hiker’s Guide To The Galaxy by Douglas Adams</a:t>
            </a:r>
            <a:endParaRPr lang="en-GB" dirty="0"/>
          </a:p>
        </p:txBody>
      </p:sp>
      <p:pic>
        <p:nvPicPr>
          <p:cNvPr id="4" name="Picture 3"/>
          <p:cNvPicPr>
            <a:picLocks noChangeAspect="1"/>
          </p:cNvPicPr>
          <p:nvPr/>
        </p:nvPicPr>
        <p:blipFill>
          <a:blip r:embed="rId2"/>
          <a:stretch>
            <a:fillRect/>
          </a:stretch>
        </p:blipFill>
        <p:spPr>
          <a:xfrm>
            <a:off x="1154954" y="2524259"/>
            <a:ext cx="2421879" cy="394846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4288665" y="2412231"/>
            <a:ext cx="6608334" cy="4176403"/>
          </a:xfrm>
          <a:prstGeom prst="rect">
            <a:avLst/>
          </a:prstGeom>
        </p:spPr>
      </p:pic>
    </p:spTree>
    <p:extLst>
      <p:ext uri="{BB962C8B-B14F-4D97-AF65-F5344CB8AC3E}">
        <p14:creationId xmlns:p14="http://schemas.microsoft.com/office/powerpoint/2010/main" val="204623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Chaos of Stars by Kiersten White</a:t>
            </a:r>
            <a:endParaRPr lang="en-GB" dirty="0"/>
          </a:p>
        </p:txBody>
      </p:sp>
      <p:sp>
        <p:nvSpPr>
          <p:cNvPr id="3" name="Content Placeholder 2"/>
          <p:cNvSpPr>
            <a:spLocks noGrp="1"/>
          </p:cNvSpPr>
          <p:nvPr>
            <p:ph idx="1"/>
          </p:nvPr>
        </p:nvSpPr>
        <p:spPr>
          <a:xfrm>
            <a:off x="4533364" y="2500469"/>
            <a:ext cx="6851047" cy="4460562"/>
          </a:xfrm>
        </p:spPr>
        <p:txBody>
          <a:bodyPr>
            <a:noAutofit/>
          </a:bodyPr>
          <a:lstStyle/>
          <a:p>
            <a:r>
              <a:rPr lang="en-GB" sz="2000" dirty="0"/>
              <a:t>Isadora's family is seriously screwed up—which comes with the territory when you're the human daughter of the ancient Egyptian gods Isis and Osiris. Isadora is tired of living with crazy relatives who think she's only worthy of a passing glance—so when she gets the chance to move to California with her brother, she jumps on it. But her new life comes with plenty of its own dramatic—and dangerous—complications . . . and Isadora quickly learns there's no such thing as a clean break from family.</a:t>
            </a:r>
          </a:p>
        </p:txBody>
      </p:sp>
      <p:pic>
        <p:nvPicPr>
          <p:cNvPr id="4" name="Picture 3"/>
          <p:cNvPicPr>
            <a:picLocks noChangeAspect="1"/>
          </p:cNvPicPr>
          <p:nvPr/>
        </p:nvPicPr>
        <p:blipFill>
          <a:blip r:embed="rId2"/>
          <a:stretch>
            <a:fillRect/>
          </a:stretch>
        </p:blipFill>
        <p:spPr>
          <a:xfrm>
            <a:off x="1154954" y="2500469"/>
            <a:ext cx="2720797" cy="39614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4231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Cool Moonlight by Angela Johnson</a:t>
            </a:r>
            <a:endParaRPr lang="en-GB" dirty="0"/>
          </a:p>
        </p:txBody>
      </p:sp>
      <p:sp>
        <p:nvSpPr>
          <p:cNvPr id="3" name="Content Placeholder 2"/>
          <p:cNvSpPr>
            <a:spLocks noGrp="1"/>
          </p:cNvSpPr>
          <p:nvPr>
            <p:ph idx="1"/>
          </p:nvPr>
        </p:nvSpPr>
        <p:spPr>
          <a:xfrm>
            <a:off x="4262906" y="2794714"/>
            <a:ext cx="7160655" cy="3618965"/>
          </a:xfrm>
        </p:spPr>
        <p:txBody>
          <a:bodyPr>
            <a:normAutofit/>
          </a:bodyPr>
          <a:lstStyle/>
          <a:p>
            <a:r>
              <a:rPr lang="en-GB" dirty="0"/>
              <a:t>Born with a rare and dangerous allergy to sunlight, Lila's spent her life hidden from the daylight-staying covered up and indoors until dark, only venturing outside after the sun has set and the moon's cool light shines. Almost every night, she is visited by two young girls who wear tutus over their jeans and costume fairy wings, and the three of them dance and tell wonderful stories. But while Lila adores her family and her new friends, still she longs to feel the sun's touch. Lila's mysterious friends have promised to help her . . . but how? </a:t>
            </a:r>
          </a:p>
        </p:txBody>
      </p:sp>
      <p:pic>
        <p:nvPicPr>
          <p:cNvPr id="4" name="Picture 3"/>
          <p:cNvPicPr>
            <a:picLocks noChangeAspect="1"/>
          </p:cNvPicPr>
          <p:nvPr/>
        </p:nvPicPr>
        <p:blipFill>
          <a:blip r:embed="rId2"/>
          <a:stretch>
            <a:fillRect/>
          </a:stretch>
        </p:blipFill>
        <p:spPr>
          <a:xfrm>
            <a:off x="740938" y="2502256"/>
            <a:ext cx="2647950" cy="3810000"/>
          </a:xfrm>
          <a:prstGeom prst="rect">
            <a:avLst/>
          </a:prstGeom>
        </p:spPr>
      </p:pic>
    </p:spTree>
    <p:extLst>
      <p:ext uri="{BB962C8B-B14F-4D97-AF65-F5344CB8AC3E}">
        <p14:creationId xmlns:p14="http://schemas.microsoft.com/office/powerpoint/2010/main" val="818583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112</TotalTime>
  <Words>674</Words>
  <Application>Microsoft Office PowerPoint</Application>
  <PresentationFormat>Pasirinktinai</PresentationFormat>
  <Paragraphs>14</Paragraphs>
  <Slides>8</Slides>
  <Notes>0</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Ion Boardroom</vt:lpstr>
      <vt:lpstr>PowerPoint pristatymas</vt:lpstr>
      <vt:lpstr>In Ancient Greek Mythology</vt:lpstr>
      <vt:lpstr>The Story of Icarus and The Sun</vt:lpstr>
      <vt:lpstr>The stars in modern day fiction</vt:lpstr>
      <vt:lpstr>Space Case by Stuart Gibbs</vt:lpstr>
      <vt:lpstr>The Hitch-Hiker’s Guide To The Galaxy by Douglas Adams</vt:lpstr>
      <vt:lpstr>The Chaos of Stars by Kiersten White</vt:lpstr>
      <vt:lpstr>A Cool Moonlight by Angela Johnson</vt:lpstr>
    </vt:vector>
  </TitlesOfParts>
  <Company>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sun and the moon in World Literature</dc:title>
  <dc:creator>Claudia Lorenz</dc:creator>
  <cp:lastModifiedBy>Roberta</cp:lastModifiedBy>
  <cp:revision>12</cp:revision>
  <dcterms:created xsi:type="dcterms:W3CDTF">2018-10-07T18:32:18Z</dcterms:created>
  <dcterms:modified xsi:type="dcterms:W3CDTF">2018-10-10T07:01:14Z</dcterms:modified>
</cp:coreProperties>
</file>