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4" r:id="rId9"/>
    <p:sldId id="263" r:id="rId10"/>
    <p:sldId id="267" r:id="rId11"/>
    <p:sldId id="270" r:id="rId12"/>
    <p:sldId id="268" r:id="rId13"/>
    <p:sldId id="269" r:id="rId14"/>
    <p:sldId id="271" r:id="rId15"/>
    <p:sldId id="272" r:id="rId16"/>
    <p:sldId id="273" r:id="rId17"/>
    <p:sldId id="274" r:id="rId18"/>
    <p:sldId id="275" r:id="rId19"/>
    <p:sldId id="278" r:id="rId20"/>
    <p:sldId id="279"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101" d="100"/>
          <a:sy n="101" d="100"/>
        </p:scale>
        <p:origin x="-90" y="-72"/>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0473" y="716438"/>
            <a:ext cx="9807019" cy="1640263"/>
          </a:xfrm>
        </p:spPr>
        <p:txBody>
          <a:bodyPr>
            <a:normAutofit/>
          </a:bodyPr>
          <a:lstStyle/>
          <a:p>
            <a:r>
              <a:rPr lang="lt-LT" altLang="en-US" sz="8800" dirty="0" err="1">
                <a:solidFill>
                  <a:schemeClr val="bg1"/>
                </a:solidFill>
              </a:rPr>
              <a:t>The</a:t>
            </a:r>
            <a:r>
              <a:rPr lang="lt-LT" altLang="en-US" sz="8800" dirty="0">
                <a:solidFill>
                  <a:schemeClr val="bg1"/>
                </a:solidFill>
              </a:rPr>
              <a:t> </a:t>
            </a:r>
            <a:r>
              <a:rPr lang="lt-LT" altLang="en-US" sz="8800" dirty="0" err="1">
                <a:solidFill>
                  <a:schemeClr val="bg1"/>
                </a:solidFill>
              </a:rPr>
              <a:t>Solar</a:t>
            </a:r>
            <a:r>
              <a:rPr lang="lt-LT" altLang="en-US" sz="8800" dirty="0">
                <a:solidFill>
                  <a:schemeClr val="bg1"/>
                </a:solidFill>
              </a:rPr>
              <a:t> </a:t>
            </a:r>
            <a:r>
              <a:rPr lang="lt-LT" altLang="en-US" sz="8800" dirty="0" err="1">
                <a:solidFill>
                  <a:schemeClr val="bg1"/>
                </a:solidFill>
              </a:rPr>
              <a:t>System</a:t>
            </a:r>
            <a:endParaRPr lang="lt-LT" altLang="en-US" sz="8800" dirty="0">
              <a:solidFill>
                <a:schemeClr val="bg1"/>
              </a:solidFill>
            </a:endParaRPr>
          </a:p>
        </p:txBody>
      </p:sp>
      <p:pic>
        <p:nvPicPr>
          <p:cNvPr id="3" name="Picture 2" descr="PT_Logo final"/>
          <p:cNvPicPr>
            <a:picLocks noChangeAspect="1"/>
          </p:cNvPicPr>
          <p:nvPr/>
        </p:nvPicPr>
        <p:blipFill>
          <a:blip r:embed="rId3"/>
          <a:stretch>
            <a:fillRect/>
          </a:stretch>
        </p:blipFill>
        <p:spPr>
          <a:xfrm>
            <a:off x="106969" y="4637104"/>
            <a:ext cx="2287440" cy="1905098"/>
          </a:xfrm>
          <a:prstGeom prst="rect">
            <a:avLst/>
          </a:prstGeom>
        </p:spPr>
      </p:pic>
      <p:pic>
        <p:nvPicPr>
          <p:cNvPr id="4" name="Picture 3" descr="19 priedas. Logotipas_EU veliava_Erasmus+"/>
          <p:cNvPicPr>
            <a:picLocks noChangeAspect="1"/>
          </p:cNvPicPr>
          <p:nvPr/>
        </p:nvPicPr>
        <p:blipFill>
          <a:blip r:embed="rId4"/>
          <a:stretch>
            <a:fillRect/>
          </a:stretch>
        </p:blipFill>
        <p:spPr>
          <a:xfrm>
            <a:off x="4777818" y="5746306"/>
            <a:ext cx="2812330" cy="803076"/>
          </a:xfrm>
          <a:prstGeom prst="rect">
            <a:avLst/>
          </a:prstGeom>
        </p:spPr>
      </p:pic>
      <p:sp>
        <p:nvSpPr>
          <p:cNvPr id="5" name="Text Box 4"/>
          <p:cNvSpPr txBox="1"/>
          <p:nvPr/>
        </p:nvSpPr>
        <p:spPr>
          <a:xfrm>
            <a:off x="3384223" y="2878482"/>
            <a:ext cx="5599521" cy="1384995"/>
          </a:xfrm>
          <a:prstGeom prst="rect">
            <a:avLst/>
          </a:prstGeom>
          <a:noFill/>
        </p:spPr>
        <p:txBody>
          <a:bodyPr wrap="square" rtlCol="0">
            <a:spAutoFit/>
          </a:bodyPr>
          <a:lstStyle/>
          <a:p>
            <a:pPr algn="ctr"/>
            <a:r>
              <a:rPr lang="lt-LT" altLang="en-US" sz="2800" dirty="0" err="1" smtClean="0">
                <a:solidFill>
                  <a:schemeClr val="bg1"/>
                </a:solidFill>
              </a:rPr>
              <a:t>Prepared</a:t>
            </a:r>
            <a:r>
              <a:rPr lang="lt-LT" altLang="en-US" sz="2800" dirty="0" smtClean="0">
                <a:solidFill>
                  <a:schemeClr val="bg1"/>
                </a:solidFill>
              </a:rPr>
              <a:t> </a:t>
            </a:r>
            <a:r>
              <a:rPr lang="lt-LT" altLang="en-US" sz="2800" dirty="0" err="1" smtClean="0">
                <a:solidFill>
                  <a:schemeClr val="bg1"/>
                </a:solidFill>
              </a:rPr>
              <a:t>by</a:t>
            </a:r>
            <a:r>
              <a:rPr lang="lt-LT" altLang="en-US" sz="2800" dirty="0" smtClean="0">
                <a:solidFill>
                  <a:schemeClr val="bg1"/>
                </a:solidFill>
              </a:rPr>
              <a:t> </a:t>
            </a:r>
            <a:r>
              <a:rPr lang="lt-LT" altLang="en-US" sz="2800" dirty="0" err="1" smtClean="0">
                <a:solidFill>
                  <a:schemeClr val="bg1"/>
                </a:solidFill>
              </a:rPr>
              <a:t>the</a:t>
            </a:r>
            <a:r>
              <a:rPr lang="lt-LT" altLang="en-US" sz="2800" dirty="0" smtClean="0">
                <a:solidFill>
                  <a:schemeClr val="bg1"/>
                </a:solidFill>
              </a:rPr>
              <a:t> </a:t>
            </a:r>
            <a:r>
              <a:rPr lang="lt-LT" altLang="en-US" sz="2800" dirty="0" err="1" smtClean="0">
                <a:solidFill>
                  <a:schemeClr val="bg1"/>
                </a:solidFill>
              </a:rPr>
              <a:t>students</a:t>
            </a:r>
            <a:r>
              <a:rPr lang="lt-LT" altLang="en-US" sz="2800" dirty="0" smtClean="0">
                <a:solidFill>
                  <a:schemeClr val="bg1"/>
                </a:solidFill>
              </a:rPr>
              <a:t> </a:t>
            </a:r>
            <a:r>
              <a:rPr lang="lt-LT" altLang="en-US" sz="2800" dirty="0" err="1" smtClean="0">
                <a:solidFill>
                  <a:schemeClr val="bg1"/>
                </a:solidFill>
              </a:rPr>
              <a:t>of</a:t>
            </a:r>
            <a:endParaRPr lang="lt-LT" altLang="en-US" sz="2800" dirty="0">
              <a:solidFill>
                <a:schemeClr val="bg1"/>
              </a:solidFill>
            </a:endParaRPr>
          </a:p>
          <a:p>
            <a:pPr algn="ctr"/>
            <a:r>
              <a:rPr lang="lt-LT" altLang="en-US" sz="2800" dirty="0" smtClean="0">
                <a:solidFill>
                  <a:schemeClr val="bg1"/>
                </a:solidFill>
              </a:rPr>
              <a:t> </a:t>
            </a:r>
            <a:r>
              <a:rPr lang="lt-LT" altLang="en-US" sz="2800" dirty="0">
                <a:solidFill>
                  <a:schemeClr val="bg1"/>
                </a:solidFill>
              </a:rPr>
              <a:t>VGTU </a:t>
            </a:r>
            <a:r>
              <a:rPr lang="lt-LT" altLang="en-US" sz="2800" dirty="0" err="1" smtClean="0">
                <a:solidFill>
                  <a:schemeClr val="bg1"/>
                </a:solidFill>
              </a:rPr>
              <a:t>Engineering</a:t>
            </a:r>
            <a:r>
              <a:rPr lang="lt-LT" altLang="en-US" sz="2800" dirty="0" smtClean="0">
                <a:solidFill>
                  <a:schemeClr val="bg1"/>
                </a:solidFill>
              </a:rPr>
              <a:t> </a:t>
            </a:r>
            <a:r>
              <a:rPr lang="lt-LT" altLang="en-US" sz="2800" dirty="0" err="1" smtClean="0">
                <a:solidFill>
                  <a:schemeClr val="bg1"/>
                </a:solidFill>
              </a:rPr>
              <a:t>Lyceum</a:t>
            </a:r>
            <a:endParaRPr lang="lt-LT" altLang="en-US" sz="2800" dirty="0" smtClean="0">
              <a:solidFill>
                <a:schemeClr val="bg1"/>
              </a:solidFill>
            </a:endParaRPr>
          </a:p>
          <a:p>
            <a:pPr algn="ctr"/>
            <a:r>
              <a:rPr lang="lt-LT" altLang="en-US" sz="2800" dirty="0" smtClean="0">
                <a:solidFill>
                  <a:schemeClr val="bg1"/>
                </a:solidFill>
              </a:rPr>
              <a:t>2018</a:t>
            </a:r>
            <a:endParaRPr lang="lt-LT" altLang="en-US" sz="2800" dirty="0">
              <a:solidFill>
                <a:schemeClr val="bg1"/>
              </a:solidFill>
            </a:endParaRPr>
          </a:p>
        </p:txBody>
      </p:sp>
      <p:pic>
        <p:nvPicPr>
          <p:cNvPr id="1026" name="Picture 2" descr="C:\Users\Roberta\Downloads\Lic logas- E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3278" y="4637104"/>
            <a:ext cx="2987807" cy="1905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922655"/>
          </a:xfrm>
        </p:spPr>
        <p:txBody>
          <a:bodyPr/>
          <a:lstStyle/>
          <a:p>
            <a:r>
              <a:rPr lang="lt-LT" altLang="en-US" sz="3600">
                <a:solidFill>
                  <a:schemeClr val="bg1"/>
                </a:solidFill>
              </a:rPr>
              <a:t>Jupiter</a:t>
            </a:r>
          </a:p>
        </p:txBody>
      </p:sp>
      <p:sp>
        <p:nvSpPr>
          <p:cNvPr id="6" name="Content Placeholder 5"/>
          <p:cNvSpPr>
            <a:spLocks noGrp="1"/>
          </p:cNvSpPr>
          <p:nvPr>
            <p:ph idx="1"/>
          </p:nvPr>
        </p:nvSpPr>
        <p:spPr>
          <a:xfrm>
            <a:off x="838200" y="1642745"/>
            <a:ext cx="10372090" cy="4457700"/>
          </a:xfrm>
        </p:spPr>
        <p:txBody>
          <a:bodyPr>
            <a:normAutofit fontScale="92500"/>
          </a:bodyPr>
          <a:lstStyle/>
          <a:p>
            <a:r>
              <a:rPr lang="lt-LT" altLang="en-US" sz="2600">
                <a:solidFill>
                  <a:schemeClr val="bg1"/>
                </a:solidFill>
              </a:rPr>
              <a:t>The largest planet in the Solar system.</a:t>
            </a:r>
          </a:p>
          <a:p>
            <a:r>
              <a:rPr lang="lt-LT" altLang="en-US" sz="2600">
                <a:solidFill>
                  <a:schemeClr val="bg1"/>
                </a:solidFill>
              </a:rPr>
              <a:t>Jupiter is primarily composed of hydrogen with a quarter of its mass being helium. It may also have a rocky core of heavier elements, but like the other giant planets, Jupiter lacks a well-defined solid surface.</a:t>
            </a:r>
          </a:p>
          <a:p>
            <a:r>
              <a:rPr lang="lt-LT" altLang="en-US" sz="2600">
                <a:solidFill>
                  <a:schemeClr val="bg1"/>
                </a:solidFill>
              </a:rPr>
              <a:t>The outer atmosphere is visibly segregated into several bands at different latitudes, resulting in turbulence and storms along their interacting boundaries. A prominent result is the Great Red Spot, a giant storm that is known to have existed since at least the 17th century when it was first seen by telescope.</a:t>
            </a:r>
          </a:p>
          <a:p>
            <a:r>
              <a:rPr lang="lt-LT" altLang="en-US" sz="2600">
                <a:solidFill>
                  <a:schemeClr val="bg1"/>
                </a:solidFill>
              </a:rPr>
              <a:t>The temperature in the clouds of Jupiter is about 128 K (-145 </a:t>
            </a:r>
            <a:r>
              <a:rPr lang="lt-LT" altLang="en-US" sz="2600">
                <a:solidFill>
                  <a:schemeClr val="bg1">
                    <a:lumMod val="95000"/>
                  </a:schemeClr>
                </a:solidFill>
                <a:sym typeface="+mn-ea"/>
              </a:rPr>
              <a:t>°</a:t>
            </a:r>
            <a:r>
              <a:rPr lang="lt-LT" altLang="en-US" sz="2600">
                <a:solidFill>
                  <a:schemeClr val="bg1"/>
                </a:solidFill>
              </a:rPr>
              <a:t>C). The temperature near the planet's center is much, much hotter. The core temperature may be about 24275 K ( 24,000 </a:t>
            </a:r>
            <a:r>
              <a:rPr lang="lt-LT" altLang="en-US" sz="2600">
                <a:solidFill>
                  <a:schemeClr val="bg1">
                    <a:lumMod val="95000"/>
                  </a:schemeClr>
                </a:solidFill>
                <a:sym typeface="+mn-ea"/>
              </a:rPr>
              <a:t>°C)</a:t>
            </a:r>
            <a:r>
              <a:rPr lang="lt-LT" altLang="en-US" sz="2600">
                <a:solidFill>
                  <a:schemeClr val="bg1"/>
                </a:solidFill>
              </a:rPr>
              <a:t>. That's hotter than the surface of the sun!</a:t>
            </a:r>
          </a:p>
          <a:p>
            <a:endParaRPr lang="lt-LT" altLang="en-US" sz="260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950" y="648335"/>
            <a:ext cx="9799955" cy="5561330"/>
          </a:xfrm>
        </p:spPr>
        <p:txBody>
          <a:bodyPr>
            <a:normAutofit/>
          </a:bodyPr>
          <a:lstStyle/>
          <a:p>
            <a:r>
              <a:rPr lang="lt-LT" altLang="en-US" sz="2600">
                <a:solidFill>
                  <a:schemeClr val="bg1"/>
                </a:solidFill>
                <a:sym typeface="+mn-ea"/>
              </a:rPr>
              <a:t>A Category Five hurricane, the strongest class on Earth, has winds raging at more than 250 km/h, and they usually max out around 320 km/h. Jupiter's Little Red Spot could blow them away with winds of about 620 km/h.</a:t>
            </a:r>
          </a:p>
          <a:p>
            <a:r>
              <a:rPr lang="en-US" sz="2600">
                <a:solidFill>
                  <a:schemeClr val="bg1"/>
                </a:solidFill>
              </a:rPr>
              <a:t>Jupiter has 79 known moons, including the four large Galilean moons discovered by Galileo Galilei in 1610. Ganymede, the largest of these, has a diameter greater than that of the planet Mercury.</a:t>
            </a:r>
          </a:p>
          <a:p>
            <a:r>
              <a:rPr lang="en-US" sz="2600">
                <a:solidFill>
                  <a:schemeClr val="bg1"/>
                </a:solidFill>
              </a:rPr>
              <a:t>The Galilean moons are the four largest moons of Jupiter</a:t>
            </a:r>
            <a:r>
              <a:rPr lang="lt-LT" altLang="en-US" sz="2600">
                <a:solidFill>
                  <a:schemeClr val="bg1"/>
                </a:solidFill>
              </a:rPr>
              <a:t>:</a:t>
            </a:r>
            <a:r>
              <a:rPr lang="en-US" sz="2600">
                <a:solidFill>
                  <a:schemeClr val="bg1"/>
                </a:solidFill>
              </a:rPr>
              <a:t> </a:t>
            </a:r>
          </a:p>
          <a:p>
            <a:pPr marL="0" indent="0">
              <a:buNone/>
            </a:pPr>
            <a:endParaRPr lang="en-US" sz="2600">
              <a:solidFill>
                <a:schemeClr val="bg1"/>
              </a:solidFill>
            </a:endParaRPr>
          </a:p>
        </p:txBody>
      </p:sp>
      <p:pic>
        <p:nvPicPr>
          <p:cNvPr id="4" name="Content Placeholder 3" descr="220px-Io_highest_resolution_true_color"/>
          <p:cNvPicPr>
            <a:picLocks noGrp="1" noChangeAspect="1"/>
          </p:cNvPicPr>
          <p:nvPr>
            <p:ph sz="half" idx="2"/>
          </p:nvPr>
        </p:nvPicPr>
        <p:blipFill>
          <a:blip r:embed="rId3"/>
          <a:stretch>
            <a:fillRect/>
          </a:stretch>
        </p:blipFill>
        <p:spPr>
          <a:xfrm>
            <a:off x="523875" y="4201795"/>
            <a:ext cx="1952625" cy="1952625"/>
          </a:xfrm>
          <a:prstGeom prst="rect">
            <a:avLst/>
          </a:prstGeom>
        </p:spPr>
      </p:pic>
      <p:pic>
        <p:nvPicPr>
          <p:cNvPr id="6" name="Picture 5" descr="220px-Europa-moon-with-margins"/>
          <p:cNvPicPr>
            <a:picLocks noChangeAspect="1"/>
          </p:cNvPicPr>
          <p:nvPr/>
        </p:nvPicPr>
        <p:blipFill>
          <a:blip r:embed="rId4"/>
          <a:stretch>
            <a:fillRect/>
          </a:stretch>
        </p:blipFill>
        <p:spPr>
          <a:xfrm>
            <a:off x="3269615" y="4315460"/>
            <a:ext cx="1847850" cy="1847850"/>
          </a:xfrm>
          <a:prstGeom prst="rect">
            <a:avLst/>
          </a:prstGeom>
        </p:spPr>
      </p:pic>
      <p:pic>
        <p:nvPicPr>
          <p:cNvPr id="7" name="Picture 6" descr="220px-Ganymede_g1_true-edit1"/>
          <p:cNvPicPr>
            <a:picLocks noChangeAspect="1"/>
          </p:cNvPicPr>
          <p:nvPr/>
        </p:nvPicPr>
        <p:blipFill>
          <a:blip r:embed="rId5"/>
          <a:stretch>
            <a:fillRect/>
          </a:stretch>
        </p:blipFill>
        <p:spPr>
          <a:xfrm>
            <a:off x="5977890" y="4271010"/>
            <a:ext cx="1892300" cy="1892300"/>
          </a:xfrm>
          <a:prstGeom prst="rect">
            <a:avLst/>
          </a:prstGeom>
        </p:spPr>
      </p:pic>
      <p:pic>
        <p:nvPicPr>
          <p:cNvPr id="8" name="Picture 7" descr="Callisto"/>
          <p:cNvPicPr>
            <a:picLocks noChangeAspect="1"/>
          </p:cNvPicPr>
          <p:nvPr/>
        </p:nvPicPr>
        <p:blipFill>
          <a:blip r:embed="rId6"/>
          <a:stretch>
            <a:fillRect/>
          </a:stretch>
        </p:blipFill>
        <p:spPr>
          <a:xfrm>
            <a:off x="8930005" y="4258945"/>
            <a:ext cx="1861820" cy="1895475"/>
          </a:xfrm>
          <a:prstGeom prst="rect">
            <a:avLst/>
          </a:prstGeom>
        </p:spPr>
      </p:pic>
      <p:sp>
        <p:nvSpPr>
          <p:cNvPr id="9" name="Text Box 8"/>
          <p:cNvSpPr txBox="1"/>
          <p:nvPr/>
        </p:nvSpPr>
        <p:spPr>
          <a:xfrm>
            <a:off x="1268730" y="3710940"/>
            <a:ext cx="472440" cy="491490"/>
          </a:xfrm>
          <a:prstGeom prst="rect">
            <a:avLst/>
          </a:prstGeom>
          <a:noFill/>
        </p:spPr>
        <p:txBody>
          <a:bodyPr wrap="square" rtlCol="0">
            <a:spAutoFit/>
          </a:bodyPr>
          <a:lstStyle/>
          <a:p>
            <a:r>
              <a:rPr lang="lt-LT" altLang="en-US" sz="2600">
                <a:solidFill>
                  <a:schemeClr val="bg1"/>
                </a:solidFill>
              </a:rPr>
              <a:t>Io</a:t>
            </a:r>
          </a:p>
        </p:txBody>
      </p:sp>
      <p:sp>
        <p:nvSpPr>
          <p:cNvPr id="10" name="Text Box 9"/>
          <p:cNvSpPr txBox="1"/>
          <p:nvPr/>
        </p:nvSpPr>
        <p:spPr>
          <a:xfrm>
            <a:off x="3627120" y="3710305"/>
            <a:ext cx="1132840" cy="491490"/>
          </a:xfrm>
          <a:prstGeom prst="rect">
            <a:avLst/>
          </a:prstGeom>
          <a:noFill/>
        </p:spPr>
        <p:txBody>
          <a:bodyPr wrap="square" rtlCol="0">
            <a:spAutoFit/>
          </a:bodyPr>
          <a:lstStyle/>
          <a:p>
            <a:r>
              <a:rPr lang="lt-LT" altLang="en-US" sz="2600">
                <a:solidFill>
                  <a:schemeClr val="bg1"/>
                </a:solidFill>
              </a:rPr>
              <a:t>Europa</a:t>
            </a:r>
          </a:p>
        </p:txBody>
      </p:sp>
      <p:sp>
        <p:nvSpPr>
          <p:cNvPr id="11" name="Text Box 10"/>
          <p:cNvSpPr txBox="1"/>
          <p:nvPr/>
        </p:nvSpPr>
        <p:spPr>
          <a:xfrm>
            <a:off x="6085205" y="3710305"/>
            <a:ext cx="1677670" cy="491490"/>
          </a:xfrm>
          <a:prstGeom prst="rect">
            <a:avLst/>
          </a:prstGeom>
          <a:noFill/>
        </p:spPr>
        <p:txBody>
          <a:bodyPr wrap="square" rtlCol="0">
            <a:spAutoFit/>
          </a:bodyPr>
          <a:lstStyle/>
          <a:p>
            <a:r>
              <a:rPr lang="lt-LT" altLang="en-US" sz="2600">
                <a:solidFill>
                  <a:schemeClr val="bg1"/>
                </a:solidFill>
              </a:rPr>
              <a:t>Ganymede</a:t>
            </a:r>
          </a:p>
        </p:txBody>
      </p:sp>
      <p:sp>
        <p:nvSpPr>
          <p:cNvPr id="12" name="Text Box 11"/>
          <p:cNvSpPr txBox="1"/>
          <p:nvPr/>
        </p:nvSpPr>
        <p:spPr>
          <a:xfrm>
            <a:off x="9280525" y="3710305"/>
            <a:ext cx="1161415" cy="491490"/>
          </a:xfrm>
          <a:prstGeom prst="rect">
            <a:avLst/>
          </a:prstGeom>
          <a:noFill/>
        </p:spPr>
        <p:txBody>
          <a:bodyPr wrap="square" rtlCol="0">
            <a:spAutoFit/>
          </a:bodyPr>
          <a:lstStyle/>
          <a:p>
            <a:r>
              <a:rPr lang="lt-LT" altLang="en-US" sz="2600">
                <a:solidFill>
                  <a:schemeClr val="bg1"/>
                </a:solidFill>
              </a:rPr>
              <a:t>Callisto</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jupiter-red-spot"/>
          <p:cNvPicPr>
            <a:picLocks noGrp="1" noChangeAspect="1"/>
          </p:cNvPicPr>
          <p:nvPr>
            <p:ph idx="1"/>
          </p:nvPr>
        </p:nvPicPr>
        <p:blipFill>
          <a:blip r:embed="rId3"/>
          <a:stretch>
            <a:fillRect/>
          </a:stretch>
        </p:blipFill>
        <p:spPr>
          <a:xfrm>
            <a:off x="2815590" y="979805"/>
            <a:ext cx="6214745" cy="4372610"/>
          </a:xfrm>
          <a:prstGeom prst="rect">
            <a:avLst/>
          </a:prstGeom>
        </p:spPr>
      </p:pic>
      <p:sp>
        <p:nvSpPr>
          <p:cNvPr id="5" name="Text Box 4"/>
          <p:cNvSpPr txBox="1"/>
          <p:nvPr/>
        </p:nvSpPr>
        <p:spPr>
          <a:xfrm>
            <a:off x="3533140" y="3244850"/>
            <a:ext cx="2005965" cy="368300"/>
          </a:xfrm>
          <a:prstGeom prst="rect">
            <a:avLst/>
          </a:prstGeom>
          <a:noFill/>
        </p:spPr>
        <p:txBody>
          <a:bodyPr wrap="square" rtlCol="0">
            <a:spAutoFit/>
          </a:bodyPr>
          <a:lstStyle/>
          <a:p>
            <a:r>
              <a:rPr lang="lt-LT" altLang="en-US"/>
              <a:t>The Great Red spot</a:t>
            </a:r>
          </a:p>
        </p:txBody>
      </p:sp>
      <p:sp>
        <p:nvSpPr>
          <p:cNvPr id="6" name="Text Box 5"/>
          <p:cNvSpPr txBox="1"/>
          <p:nvPr/>
        </p:nvSpPr>
        <p:spPr>
          <a:xfrm>
            <a:off x="5539105" y="4187190"/>
            <a:ext cx="2178050" cy="368300"/>
          </a:xfrm>
          <a:prstGeom prst="rect">
            <a:avLst/>
          </a:prstGeom>
          <a:noFill/>
        </p:spPr>
        <p:txBody>
          <a:bodyPr wrap="square" rtlCol="0">
            <a:spAutoFit/>
          </a:bodyPr>
          <a:lstStyle/>
          <a:p>
            <a:r>
              <a:rPr lang="lt-LT" altLang="en-US"/>
              <a:t>The Little Red spot</a:t>
            </a:r>
          </a:p>
        </p:txBody>
      </p:sp>
      <p:sp>
        <p:nvSpPr>
          <p:cNvPr id="8" name="Text Box 7"/>
          <p:cNvSpPr txBox="1"/>
          <p:nvPr/>
        </p:nvSpPr>
        <p:spPr>
          <a:xfrm>
            <a:off x="5582285" y="5729605"/>
            <a:ext cx="1028065" cy="460375"/>
          </a:xfrm>
          <a:prstGeom prst="rect">
            <a:avLst/>
          </a:prstGeom>
          <a:noFill/>
        </p:spPr>
        <p:txBody>
          <a:bodyPr wrap="square" rtlCol="0">
            <a:spAutoFit/>
          </a:bodyPr>
          <a:lstStyle/>
          <a:p>
            <a:r>
              <a:rPr lang="lt-LT" altLang="en-US" sz="2400">
                <a:solidFill>
                  <a:schemeClr val="bg1"/>
                </a:solidFill>
              </a:rPr>
              <a:t>Jupiter</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195"/>
          </a:xfrm>
        </p:spPr>
        <p:txBody>
          <a:bodyPr/>
          <a:lstStyle/>
          <a:p>
            <a:r>
              <a:rPr lang="lt-LT" altLang="en-US" sz="3600">
                <a:solidFill>
                  <a:schemeClr val="bg1"/>
                </a:solidFill>
              </a:rPr>
              <a:t>Saturn</a:t>
            </a:r>
          </a:p>
        </p:txBody>
      </p:sp>
      <p:sp>
        <p:nvSpPr>
          <p:cNvPr id="3" name="Content Placeholder 2"/>
          <p:cNvSpPr>
            <a:spLocks noGrp="1"/>
          </p:cNvSpPr>
          <p:nvPr>
            <p:ph idx="1"/>
          </p:nvPr>
        </p:nvSpPr>
        <p:spPr>
          <a:xfrm>
            <a:off x="838200" y="1383030"/>
            <a:ext cx="10515600" cy="5043805"/>
          </a:xfrm>
        </p:spPr>
        <p:txBody>
          <a:bodyPr>
            <a:noAutofit/>
          </a:bodyPr>
          <a:lstStyle/>
          <a:p>
            <a:r>
              <a:rPr lang="en-US" sz="2600">
                <a:solidFill>
                  <a:schemeClr val="bg1"/>
                </a:solidFill>
              </a:rPr>
              <a:t>Saturn's interior is probably composed of a core of iron–nickel and rock</a:t>
            </a:r>
            <a:r>
              <a:rPr lang="lt-LT" altLang="en-US" sz="2600">
                <a:solidFill>
                  <a:schemeClr val="bg1"/>
                </a:solidFill>
              </a:rPr>
              <a:t>. This core is surrounded by a deep layer of metallic hydrogen, an intermediate layer of liquid hydrogen and liquid helium, and finally a gaseous outer layer.</a:t>
            </a:r>
          </a:p>
          <a:p>
            <a:r>
              <a:rPr lang="lt-LT" altLang="en-US" sz="2600">
                <a:solidFill>
                  <a:schemeClr val="bg1"/>
                </a:solidFill>
              </a:rPr>
              <a:t>Saturn has a pale yellow hue due to ammonia crystals in its upper atmosphere.</a:t>
            </a:r>
          </a:p>
          <a:p>
            <a:r>
              <a:rPr lang="lt-LT" altLang="en-US" sz="2600">
                <a:solidFill>
                  <a:schemeClr val="bg1"/>
                </a:solidFill>
              </a:rPr>
              <a:t>The planet's most famous feature is its prominent ring system that is composed mostly of ice particles, with a smaller amount of rocky debris and dust.</a:t>
            </a:r>
          </a:p>
          <a:p>
            <a:r>
              <a:rPr lang="lt-LT" altLang="en-US" sz="2600">
                <a:solidFill>
                  <a:schemeClr val="bg1"/>
                </a:solidFill>
              </a:rPr>
              <a:t>At least 62 moons are known to orbit Saturn. Titan, Saturn's largest moon, and the second-largest in the Solar System, and is the only moon in the Solar System to have a substantial atmosphere.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515" y="1181100"/>
            <a:ext cx="5181600" cy="4495165"/>
          </a:xfrm>
        </p:spPr>
        <p:txBody>
          <a:bodyPr/>
          <a:lstStyle/>
          <a:p>
            <a:r>
              <a:rPr lang="en-US" sz="2600">
                <a:solidFill>
                  <a:schemeClr val="bg1"/>
                </a:solidFill>
              </a:rPr>
              <a:t>On the surface, Saturn's average temperature varies from about </a:t>
            </a:r>
            <a:r>
              <a:rPr lang="lt-LT" altLang="en-US" sz="2600">
                <a:solidFill>
                  <a:schemeClr val="bg1"/>
                </a:solidFill>
              </a:rPr>
              <a:t>88 K          (</a:t>
            </a:r>
            <a:r>
              <a:rPr lang="en-US" sz="2600">
                <a:solidFill>
                  <a:schemeClr val="bg1"/>
                </a:solidFill>
              </a:rPr>
              <a:t>-185 </a:t>
            </a:r>
            <a:r>
              <a:rPr lang="lt-LT" altLang="en-US" sz="2600">
                <a:solidFill>
                  <a:schemeClr val="bg1">
                    <a:lumMod val="95000"/>
                  </a:schemeClr>
                </a:solidFill>
                <a:sym typeface="+mn-ea"/>
              </a:rPr>
              <a:t>°</a:t>
            </a:r>
            <a:r>
              <a:rPr lang="lt-LT" altLang="en-US" sz="2600">
                <a:solidFill>
                  <a:schemeClr val="bg1"/>
                </a:solidFill>
              </a:rPr>
              <a:t>C)</a:t>
            </a:r>
            <a:r>
              <a:rPr lang="en-US" sz="2600">
                <a:solidFill>
                  <a:schemeClr val="bg1"/>
                </a:solidFill>
              </a:rPr>
              <a:t> to </a:t>
            </a:r>
            <a:r>
              <a:rPr lang="lt-LT" altLang="en-US" sz="2600">
                <a:solidFill>
                  <a:schemeClr val="bg1"/>
                </a:solidFill>
              </a:rPr>
              <a:t>151 K (</a:t>
            </a:r>
            <a:r>
              <a:rPr lang="en-US" sz="2600">
                <a:solidFill>
                  <a:schemeClr val="bg1"/>
                </a:solidFill>
              </a:rPr>
              <a:t>-122 </a:t>
            </a:r>
            <a:r>
              <a:rPr lang="lt-LT" altLang="en-US" sz="2600">
                <a:solidFill>
                  <a:schemeClr val="bg1">
                    <a:lumMod val="95000"/>
                  </a:schemeClr>
                </a:solidFill>
                <a:sym typeface="+mn-ea"/>
              </a:rPr>
              <a:t>°</a:t>
            </a:r>
            <a:r>
              <a:rPr lang="en-US" sz="2600">
                <a:solidFill>
                  <a:schemeClr val="bg1"/>
                </a:solidFill>
              </a:rPr>
              <a:t>C</a:t>
            </a:r>
            <a:r>
              <a:rPr lang="lt-LT" altLang="en-US" sz="2600">
                <a:solidFill>
                  <a:schemeClr val="bg1"/>
                </a:solidFill>
              </a:rPr>
              <a:t>). </a:t>
            </a:r>
            <a:r>
              <a:rPr lang="en-US" sz="2600">
                <a:solidFill>
                  <a:schemeClr val="bg1"/>
                </a:solidFill>
              </a:rPr>
              <a:t>The temperature variation is due to the planet's internal processes, not the sun. As you dive through the clouds, temperatures increase to Earth-like conditions. At its core, scientists believe Saturn's temperature is more than 857</a:t>
            </a:r>
            <a:r>
              <a:rPr lang="lt-LT" altLang="en-US" sz="2600">
                <a:solidFill>
                  <a:schemeClr val="bg1"/>
                </a:solidFill>
              </a:rPr>
              <a:t>0 K (</a:t>
            </a:r>
            <a:r>
              <a:rPr lang="en-US" sz="2600">
                <a:solidFill>
                  <a:schemeClr val="bg1"/>
                </a:solidFill>
              </a:rPr>
              <a:t>8,300 </a:t>
            </a:r>
            <a:r>
              <a:rPr lang="lt-LT" altLang="en-US" sz="2600">
                <a:solidFill>
                  <a:schemeClr val="bg1">
                    <a:lumMod val="95000"/>
                  </a:schemeClr>
                </a:solidFill>
                <a:sym typeface="+mn-ea"/>
              </a:rPr>
              <a:t>°</a:t>
            </a:r>
            <a:r>
              <a:rPr lang="en-US" sz="2600">
                <a:solidFill>
                  <a:schemeClr val="bg1"/>
                </a:solidFill>
              </a:rPr>
              <a:t>C</a:t>
            </a:r>
            <a:r>
              <a:rPr lang="lt-LT" altLang="en-US" sz="2600">
                <a:solidFill>
                  <a:schemeClr val="bg1"/>
                </a:solidFill>
              </a:rPr>
              <a:t>).</a:t>
            </a:r>
          </a:p>
        </p:txBody>
      </p:sp>
      <p:pic>
        <p:nvPicPr>
          <p:cNvPr id="4" name="Content Placeholder 3" descr="saturnsmoont"/>
          <p:cNvPicPr>
            <a:picLocks noGrp="1" noChangeAspect="1"/>
          </p:cNvPicPr>
          <p:nvPr>
            <p:ph sz="half" idx="2"/>
          </p:nvPr>
        </p:nvPicPr>
        <p:blipFill>
          <a:blip r:embed="rId3"/>
          <a:stretch>
            <a:fillRect/>
          </a:stretch>
        </p:blipFill>
        <p:spPr>
          <a:xfrm>
            <a:off x="6153150" y="1589405"/>
            <a:ext cx="5181600" cy="3678555"/>
          </a:xfrm>
          <a:prstGeom prst="rect">
            <a:avLst/>
          </a:prstGeom>
        </p:spPr>
      </p:pic>
      <p:sp>
        <p:nvSpPr>
          <p:cNvPr id="6" name="Text Box 5"/>
          <p:cNvSpPr txBox="1"/>
          <p:nvPr/>
        </p:nvSpPr>
        <p:spPr>
          <a:xfrm>
            <a:off x="7606665" y="5676265"/>
            <a:ext cx="2274570" cy="398780"/>
          </a:xfrm>
          <a:prstGeom prst="rect">
            <a:avLst/>
          </a:prstGeom>
          <a:noFill/>
        </p:spPr>
        <p:txBody>
          <a:bodyPr wrap="square" rtlCol="0">
            <a:spAutoFit/>
          </a:bodyPr>
          <a:lstStyle/>
          <a:p>
            <a:r>
              <a:rPr lang="lt-LT" altLang="en-US" sz="2000">
                <a:solidFill>
                  <a:schemeClr val="bg1"/>
                </a:solidFill>
              </a:rPr>
              <a:t>Saturn's moon Titan</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descr="1200px-Saturn_during_Equinox"/>
          <p:cNvPicPr>
            <a:picLocks noGrp="1" noChangeAspect="1"/>
          </p:cNvPicPr>
          <p:nvPr>
            <p:ph sz="half" idx="2"/>
          </p:nvPr>
        </p:nvPicPr>
        <p:blipFill>
          <a:blip r:embed="rId3"/>
          <a:stretch>
            <a:fillRect/>
          </a:stretch>
        </p:blipFill>
        <p:spPr>
          <a:xfrm>
            <a:off x="2769870" y="1616710"/>
            <a:ext cx="6652260" cy="3220085"/>
          </a:xfrm>
          <a:prstGeom prst="rect">
            <a:avLst/>
          </a:prstGeom>
        </p:spPr>
      </p:pic>
      <p:sp>
        <p:nvSpPr>
          <p:cNvPr id="6" name="Text Box 5"/>
          <p:cNvSpPr txBox="1"/>
          <p:nvPr/>
        </p:nvSpPr>
        <p:spPr>
          <a:xfrm>
            <a:off x="5529580" y="5185410"/>
            <a:ext cx="1132840" cy="521970"/>
          </a:xfrm>
          <a:prstGeom prst="rect">
            <a:avLst/>
          </a:prstGeom>
          <a:noFill/>
        </p:spPr>
        <p:txBody>
          <a:bodyPr wrap="square" rtlCol="0">
            <a:spAutoFit/>
          </a:bodyPr>
          <a:lstStyle/>
          <a:p>
            <a:r>
              <a:rPr lang="lt-LT" altLang="en-US" sz="2800">
                <a:solidFill>
                  <a:schemeClr val="bg1"/>
                </a:solidFill>
              </a:rPr>
              <a:t>Saturn</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28700"/>
          </a:xfrm>
        </p:spPr>
        <p:txBody>
          <a:bodyPr/>
          <a:lstStyle/>
          <a:p>
            <a:r>
              <a:rPr lang="lt-LT" altLang="en-US" sz="3600">
                <a:solidFill>
                  <a:schemeClr val="bg1"/>
                </a:solidFill>
              </a:rPr>
              <a:t>Uranus</a:t>
            </a:r>
          </a:p>
        </p:txBody>
      </p:sp>
      <p:sp>
        <p:nvSpPr>
          <p:cNvPr id="6" name="Content Placeholder 5"/>
          <p:cNvSpPr>
            <a:spLocks noGrp="1"/>
          </p:cNvSpPr>
          <p:nvPr>
            <p:ph idx="1"/>
          </p:nvPr>
        </p:nvSpPr>
        <p:spPr>
          <a:xfrm>
            <a:off x="838200" y="1393825"/>
            <a:ext cx="10515600" cy="4783455"/>
          </a:xfrm>
        </p:spPr>
        <p:txBody>
          <a:bodyPr>
            <a:normAutofit/>
          </a:bodyPr>
          <a:lstStyle/>
          <a:p>
            <a:r>
              <a:rPr lang="en-US" sz="2600">
                <a:solidFill>
                  <a:schemeClr val="bg1"/>
                </a:solidFill>
              </a:rPr>
              <a:t>Uranus is similar in composition to Neptune, and both have bulk chemical compositions which differ from that of the larger gas giants Jupiter and Saturn. For this reason, scientists often classify Uranus and Neptune as "ice giants" to distinguish them from the gas giants.</a:t>
            </a:r>
          </a:p>
          <a:p>
            <a:r>
              <a:rPr lang="en-US" sz="2600">
                <a:solidFill>
                  <a:schemeClr val="bg1"/>
                </a:solidFill>
              </a:rPr>
              <a:t>Uranus' atmosphere is similar to Jupiter's and Saturn's in its primary composition of hydrogen and helium, but it contains more "ices" such as water, ammonia, and methane, along with traces of other hydrocarbons.</a:t>
            </a:r>
          </a:p>
          <a:p>
            <a:r>
              <a:rPr lang="en-US" sz="2600">
                <a:solidFill>
                  <a:schemeClr val="bg1"/>
                </a:solidFill>
              </a:rPr>
              <a:t>It </a:t>
            </a:r>
            <a:r>
              <a:rPr lang="lt-LT" altLang="en-US" sz="2600">
                <a:solidFill>
                  <a:schemeClr val="bg1"/>
                </a:solidFill>
              </a:rPr>
              <a:t>has the</a:t>
            </a:r>
            <a:r>
              <a:rPr lang="en-US" sz="2600">
                <a:solidFill>
                  <a:schemeClr val="bg1"/>
                </a:solidFill>
              </a:rPr>
              <a:t> coldest planetary atmosphere in the Solar System, with a minimum temperature of 49 K (−224 °C</a:t>
            </a:r>
            <a:r>
              <a:rPr lang="lt-LT" altLang="en-US" sz="2600">
                <a:solidFill>
                  <a:schemeClr val="bg1"/>
                </a:solidFill>
              </a:rPr>
              <a:t>).</a:t>
            </a:r>
          </a:p>
          <a:p>
            <a:r>
              <a:rPr lang="lt-LT" altLang="en-US" sz="2600">
                <a:solidFill>
                  <a:schemeClr val="bg1"/>
                </a:solidFill>
              </a:rPr>
              <a:t>H</a:t>
            </a:r>
            <a:r>
              <a:rPr lang="en-US" sz="2600">
                <a:solidFill>
                  <a:schemeClr val="bg1"/>
                </a:solidFill>
              </a:rPr>
              <a:t>as a complex, layered cloud structure with water thought to make up the lowest clouds and methane the uppermost layer of clouds. The interior of Uranus is mainly composed of ices and rock.</a:t>
            </a:r>
          </a:p>
          <a:p>
            <a:endParaRPr lang="en-US" sz="2600">
              <a:solidFill>
                <a:schemeClr val="bg1"/>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8360" y="1252855"/>
            <a:ext cx="5181600" cy="4351338"/>
          </a:xfrm>
        </p:spPr>
        <p:txBody>
          <a:bodyPr/>
          <a:lstStyle/>
          <a:p>
            <a:r>
              <a:rPr lang="lt-LT" altLang="en-US" sz="2600">
                <a:solidFill>
                  <a:schemeClr val="bg1"/>
                </a:solidFill>
              </a:rPr>
              <a:t>It's </a:t>
            </a:r>
            <a:r>
              <a:rPr lang="en-US" sz="2600">
                <a:solidFill>
                  <a:schemeClr val="bg1"/>
                </a:solidFill>
              </a:rPr>
              <a:t>axis rotation is tilted sideways, nearly into the plane of its solar orbit. Its north and south poles, therefore, lie where most other planets have their equators.</a:t>
            </a:r>
          </a:p>
          <a:p>
            <a:r>
              <a:rPr lang="en-US" sz="2600">
                <a:solidFill>
                  <a:schemeClr val="bg1"/>
                </a:solidFill>
              </a:rPr>
              <a:t>Wind speeds can reach 250 </a:t>
            </a:r>
            <a:r>
              <a:rPr lang="lt-LT" altLang="en-US" sz="2600">
                <a:solidFill>
                  <a:schemeClr val="bg1"/>
                </a:solidFill>
              </a:rPr>
              <a:t>m/s</a:t>
            </a:r>
            <a:r>
              <a:rPr lang="en-US" sz="2600">
                <a:solidFill>
                  <a:schemeClr val="bg1"/>
                </a:solidFill>
              </a:rPr>
              <a:t> (900 km/h</a:t>
            </a:r>
            <a:r>
              <a:rPr lang="lt-LT" altLang="en-US" sz="2600">
                <a:solidFill>
                  <a:schemeClr val="bg1"/>
                </a:solidFill>
              </a:rPr>
              <a:t>).</a:t>
            </a:r>
          </a:p>
        </p:txBody>
      </p:sp>
      <p:pic>
        <p:nvPicPr>
          <p:cNvPr id="4" name="Content Placeholder 3" descr="1200px-Uranus2"/>
          <p:cNvPicPr>
            <a:picLocks noGrp="1" noChangeAspect="1"/>
          </p:cNvPicPr>
          <p:nvPr>
            <p:ph sz="half" idx="2"/>
          </p:nvPr>
        </p:nvPicPr>
        <p:blipFill>
          <a:blip r:embed="rId3"/>
          <a:stretch>
            <a:fillRect/>
          </a:stretch>
        </p:blipFill>
        <p:spPr>
          <a:xfrm>
            <a:off x="6481445" y="1252855"/>
            <a:ext cx="4351655" cy="4351655"/>
          </a:xfrm>
          <a:prstGeom prst="rect">
            <a:avLst/>
          </a:prstGeom>
        </p:spPr>
      </p:pic>
      <p:sp>
        <p:nvSpPr>
          <p:cNvPr id="6" name="Text Box 5"/>
          <p:cNvSpPr txBox="1"/>
          <p:nvPr/>
        </p:nvSpPr>
        <p:spPr>
          <a:xfrm>
            <a:off x="8086090" y="5828665"/>
            <a:ext cx="1142365" cy="491490"/>
          </a:xfrm>
          <a:prstGeom prst="rect">
            <a:avLst/>
          </a:prstGeom>
          <a:noFill/>
        </p:spPr>
        <p:txBody>
          <a:bodyPr wrap="square" rtlCol="0">
            <a:spAutoFit/>
          </a:bodyPr>
          <a:lstStyle/>
          <a:p>
            <a:r>
              <a:rPr lang="lt-LT" altLang="en-US" sz="2600">
                <a:solidFill>
                  <a:schemeClr val="bg1"/>
                </a:solidFill>
              </a:rPr>
              <a:t>Uranus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999490"/>
          </a:xfrm>
        </p:spPr>
        <p:txBody>
          <a:bodyPr/>
          <a:lstStyle/>
          <a:p>
            <a:r>
              <a:rPr lang="lt-LT" altLang="en-US" sz="3600">
                <a:solidFill>
                  <a:schemeClr val="bg1"/>
                </a:solidFill>
              </a:rPr>
              <a:t>Neptune</a:t>
            </a:r>
          </a:p>
        </p:txBody>
      </p:sp>
      <p:sp>
        <p:nvSpPr>
          <p:cNvPr id="6" name="Content Placeholder 5"/>
          <p:cNvSpPr>
            <a:spLocks noGrp="1"/>
          </p:cNvSpPr>
          <p:nvPr>
            <p:ph idx="1"/>
          </p:nvPr>
        </p:nvSpPr>
        <p:spPr>
          <a:xfrm>
            <a:off x="838200" y="1363980"/>
            <a:ext cx="10515600" cy="5178425"/>
          </a:xfrm>
        </p:spPr>
        <p:txBody>
          <a:bodyPr>
            <a:normAutofit lnSpcReduction="10000"/>
          </a:bodyPr>
          <a:lstStyle/>
          <a:p>
            <a:r>
              <a:rPr lang="en-US" sz="2600">
                <a:solidFill>
                  <a:schemeClr val="bg1"/>
                </a:solidFill>
              </a:rPr>
              <a:t>Like Jupiter and Saturn, Neptune's atmosphere is composed primarily of hydrogen and helium, along with traces of hydrocarbons and possibly nitrogen, but it contains a higher proportion of "ices" such as water, ammonia, and methane.</a:t>
            </a:r>
          </a:p>
          <a:p>
            <a:r>
              <a:rPr lang="en-US" sz="2600">
                <a:solidFill>
                  <a:schemeClr val="bg1"/>
                </a:solidFill>
              </a:rPr>
              <a:t> </a:t>
            </a:r>
            <a:r>
              <a:rPr lang="lt-LT" altLang="en-US" sz="2600">
                <a:solidFill>
                  <a:schemeClr val="bg1"/>
                </a:solidFill>
              </a:rPr>
              <a:t>It</a:t>
            </a:r>
            <a:r>
              <a:rPr lang="en-US" sz="2600">
                <a:solidFill>
                  <a:schemeClr val="bg1"/>
                </a:solidFill>
              </a:rPr>
              <a:t>s interior, like that of Uranus, is primarily composed of ices and rock</a:t>
            </a:r>
            <a:r>
              <a:rPr lang="lt-LT" altLang="en-US" sz="2600">
                <a:solidFill>
                  <a:schemeClr val="bg1"/>
                </a:solidFill>
              </a:rPr>
              <a:t>.</a:t>
            </a:r>
          </a:p>
          <a:p>
            <a:r>
              <a:rPr lang="lt-LT" altLang="en-US" sz="2600">
                <a:solidFill>
                  <a:schemeClr val="bg1"/>
                </a:solidFill>
              </a:rPr>
              <a:t>Traces of methane in the outermost regions in part account for the planet's blue appearance.</a:t>
            </a:r>
          </a:p>
          <a:p>
            <a:r>
              <a:rPr lang="lt-LT" altLang="en-US" sz="2600">
                <a:solidFill>
                  <a:schemeClr val="bg1"/>
                </a:solidFill>
              </a:rPr>
              <a:t>The planet's southern hemisphere has a Great Dark Spot comparable to the Great Red Spot on Jupiter.</a:t>
            </a:r>
          </a:p>
          <a:p>
            <a:r>
              <a:rPr lang="lt-LT" altLang="en-US" sz="2600">
                <a:solidFill>
                  <a:schemeClr val="bg1"/>
                </a:solidFill>
              </a:rPr>
              <a:t>Wind speeds can reach as high as 2,100 km/h.</a:t>
            </a:r>
          </a:p>
          <a:p>
            <a:r>
              <a:rPr lang="lt-LT" altLang="en-US" sz="2600">
                <a:solidFill>
                  <a:schemeClr val="bg1"/>
                </a:solidFill>
              </a:rPr>
              <a:t>Because of its great distance from the Sun, Neptune's outer atmosphere is one of the coldest places in the Solar System, with temperatures at its cloud tops approaching 55 K (−218 °C; −361 °F). Temperatures at the planet's centre are approximately 5,400 K (5,100 °C; 9,300 °F).</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Neptune_Full"/>
          <p:cNvPicPr>
            <a:picLocks noGrp="1" noChangeAspect="1"/>
          </p:cNvPicPr>
          <p:nvPr>
            <p:ph idx="1"/>
          </p:nvPr>
        </p:nvPicPr>
        <p:blipFill>
          <a:blip r:embed="rId3"/>
          <a:stretch>
            <a:fillRect/>
          </a:stretch>
        </p:blipFill>
        <p:spPr>
          <a:xfrm>
            <a:off x="3550920" y="721360"/>
            <a:ext cx="5090160" cy="5090160"/>
          </a:xfrm>
          <a:prstGeom prst="rect">
            <a:avLst/>
          </a:prstGeom>
        </p:spPr>
      </p:pic>
      <p:sp>
        <p:nvSpPr>
          <p:cNvPr id="5" name="Text Box 4"/>
          <p:cNvSpPr txBox="1"/>
          <p:nvPr/>
        </p:nvSpPr>
        <p:spPr>
          <a:xfrm>
            <a:off x="5021580" y="2266950"/>
            <a:ext cx="2149475" cy="368300"/>
          </a:xfrm>
          <a:prstGeom prst="rect">
            <a:avLst/>
          </a:prstGeom>
          <a:noFill/>
        </p:spPr>
        <p:txBody>
          <a:bodyPr wrap="square" rtlCol="0">
            <a:spAutoFit/>
          </a:bodyPr>
          <a:lstStyle/>
          <a:p>
            <a:r>
              <a:rPr lang="lt-LT" altLang="en-US"/>
              <a:t>The Great Dark spot</a:t>
            </a:r>
          </a:p>
        </p:txBody>
      </p:sp>
      <p:sp>
        <p:nvSpPr>
          <p:cNvPr id="6" name="Text Box 5"/>
          <p:cNvSpPr txBox="1"/>
          <p:nvPr/>
        </p:nvSpPr>
        <p:spPr>
          <a:xfrm>
            <a:off x="5400040" y="6087745"/>
            <a:ext cx="1391920" cy="491490"/>
          </a:xfrm>
          <a:prstGeom prst="rect">
            <a:avLst/>
          </a:prstGeom>
          <a:noFill/>
        </p:spPr>
        <p:txBody>
          <a:bodyPr wrap="square" rtlCol="0">
            <a:spAutoFit/>
          </a:bodyPr>
          <a:lstStyle/>
          <a:p>
            <a:r>
              <a:rPr lang="lt-LT" altLang="en-US" sz="2600">
                <a:solidFill>
                  <a:schemeClr val="bg1"/>
                </a:solidFill>
              </a:rPr>
              <a:t>Neptune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merc_2853883b"/>
          <p:cNvPicPr>
            <a:picLocks noGrp="1" noChangeAspect="1"/>
          </p:cNvPicPr>
          <p:nvPr>
            <p:ph sz="half" idx="2"/>
          </p:nvPr>
        </p:nvPicPr>
        <p:blipFill>
          <a:blip r:embed="rId3"/>
          <a:srcRect l="2178" r="6240" b="5686"/>
          <a:stretch>
            <a:fillRect/>
          </a:stretch>
        </p:blipFill>
        <p:spPr>
          <a:xfrm>
            <a:off x="4248031" y="4525645"/>
            <a:ext cx="2985135" cy="1943735"/>
          </a:xfrm>
          <a:prstGeom prst="rect">
            <a:avLst/>
          </a:prstGeom>
        </p:spPr>
      </p:pic>
      <p:sp>
        <p:nvSpPr>
          <p:cNvPr id="2" name="Title 1"/>
          <p:cNvSpPr>
            <a:spLocks noGrp="1"/>
          </p:cNvSpPr>
          <p:nvPr>
            <p:ph type="title"/>
          </p:nvPr>
        </p:nvSpPr>
        <p:spPr>
          <a:xfrm>
            <a:off x="838200" y="365125"/>
            <a:ext cx="10515600" cy="871220"/>
          </a:xfrm>
        </p:spPr>
        <p:txBody>
          <a:bodyPr/>
          <a:lstStyle/>
          <a:p>
            <a:r>
              <a:rPr lang="lt-LT" altLang="en-US" sz="3600">
                <a:solidFill>
                  <a:schemeClr val="bg1"/>
                </a:solidFill>
              </a:rPr>
              <a:t>Mercury</a:t>
            </a:r>
          </a:p>
        </p:txBody>
      </p:sp>
      <p:sp>
        <p:nvSpPr>
          <p:cNvPr id="3" name="Content Placeholder 2"/>
          <p:cNvSpPr>
            <a:spLocks noGrp="1"/>
          </p:cNvSpPr>
          <p:nvPr>
            <p:ph sz="half" idx="1"/>
          </p:nvPr>
        </p:nvSpPr>
        <p:spPr>
          <a:xfrm>
            <a:off x="838200" y="1236345"/>
            <a:ext cx="10220960" cy="3487420"/>
          </a:xfrm>
        </p:spPr>
        <p:txBody>
          <a:bodyPr/>
          <a:lstStyle/>
          <a:p>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closest</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planet</a:t>
            </a:r>
            <a:r>
              <a:rPr lang="lt-LT" altLang="en-US" sz="2600" dirty="0">
                <a:solidFill>
                  <a:schemeClr val="bg1">
                    <a:lumMod val="95000"/>
                  </a:schemeClr>
                </a:solidFill>
                <a:cs typeface="+mn-lt"/>
              </a:rPr>
              <a:t> to </a:t>
            </a:r>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sun</a:t>
            </a:r>
            <a:r>
              <a:rPr lang="lt-LT" altLang="en-US" sz="2600" dirty="0">
                <a:solidFill>
                  <a:schemeClr val="bg1">
                    <a:lumMod val="95000"/>
                  </a:schemeClr>
                </a:solidFill>
                <a:cs typeface="+mn-lt"/>
              </a:rPr>
              <a:t>.</a:t>
            </a:r>
          </a:p>
          <a:p>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temperature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varies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greatly</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ranging</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from</a:t>
            </a:r>
            <a:r>
              <a:rPr lang="lt-LT" altLang="en-US" sz="2600" dirty="0">
                <a:solidFill>
                  <a:schemeClr val="bg1">
                    <a:lumMod val="95000"/>
                  </a:schemeClr>
                </a:solidFill>
                <a:cs typeface="+mn-lt"/>
              </a:rPr>
              <a:t> 100 K ( -173 °C ) at </a:t>
            </a:r>
            <a:r>
              <a:rPr lang="lt-LT" altLang="en-US" sz="2600" dirty="0" err="1">
                <a:solidFill>
                  <a:schemeClr val="bg1">
                    <a:lumMod val="95000"/>
                  </a:schemeClr>
                </a:solidFill>
                <a:cs typeface="+mn-lt"/>
              </a:rPr>
              <a:t>night</a:t>
            </a:r>
            <a:r>
              <a:rPr lang="lt-LT" altLang="en-US" sz="2600" dirty="0">
                <a:solidFill>
                  <a:schemeClr val="bg1">
                    <a:lumMod val="95000"/>
                  </a:schemeClr>
                </a:solidFill>
                <a:cs typeface="+mn-lt"/>
              </a:rPr>
              <a:t> to 700 K ( 427 °C) </a:t>
            </a:r>
            <a:r>
              <a:rPr lang="lt-LT" altLang="en-US" sz="2600" dirty="0" err="1">
                <a:solidFill>
                  <a:schemeClr val="bg1">
                    <a:lumMod val="95000"/>
                  </a:schemeClr>
                </a:solidFill>
                <a:cs typeface="+mn-lt"/>
              </a:rPr>
              <a:t>during</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day</a:t>
            </a:r>
            <a:r>
              <a:rPr lang="lt-LT" altLang="en-US" sz="2600" dirty="0">
                <a:solidFill>
                  <a:schemeClr val="bg1">
                    <a:lumMod val="95000"/>
                  </a:schemeClr>
                </a:solidFill>
                <a:cs typeface="+mn-lt"/>
              </a:rPr>
              <a:t>.</a:t>
            </a:r>
          </a:p>
          <a:p>
            <a:r>
              <a:rPr lang="lt-LT" altLang="en-US" sz="2600" dirty="0" err="1">
                <a:solidFill>
                  <a:schemeClr val="bg1">
                    <a:lumMod val="95000"/>
                  </a:schemeClr>
                </a:solidFill>
                <a:cs typeface="+mn-lt"/>
              </a:rPr>
              <a:t>Mercury's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surface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appears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heavily</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cratered</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and</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is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similar</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in</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appearance</a:t>
            </a:r>
            <a:r>
              <a:rPr lang="lt-LT" altLang="en-US" sz="2600" dirty="0">
                <a:solidFill>
                  <a:schemeClr val="bg1">
                    <a:lumMod val="95000"/>
                  </a:schemeClr>
                </a:solidFill>
                <a:cs typeface="+mn-lt"/>
              </a:rPr>
              <a:t> to </a:t>
            </a:r>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Moon's</a:t>
            </a:r>
            <a:r>
              <a:rPr lang="lt-LT" altLang="en-US" sz="2600" dirty="0">
                <a:solidFill>
                  <a:schemeClr val="bg1">
                    <a:lumMod val="95000"/>
                  </a:schemeClr>
                </a:solidFill>
                <a:cs typeface="+mn-lt"/>
              </a:rPr>
              <a:t>.</a:t>
            </a:r>
          </a:p>
          <a:p>
            <a:r>
              <a:rPr lang="lt-LT" altLang="en-US" sz="2600" dirty="0" err="1">
                <a:solidFill>
                  <a:schemeClr val="bg1">
                    <a:lumMod val="95000"/>
                  </a:schemeClr>
                </a:solidFill>
                <a:cs typeface="+mn-lt"/>
              </a:rPr>
              <a:t>Humans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couldn't</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live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on</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Mercury</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because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of</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extreme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temperature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difference's</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during</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the</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day</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and</a:t>
            </a:r>
            <a:r>
              <a:rPr lang="lt-LT" altLang="en-US" sz="2600" dirty="0">
                <a:solidFill>
                  <a:schemeClr val="bg1">
                    <a:lumMod val="95000"/>
                  </a:schemeClr>
                </a:solidFill>
                <a:cs typeface="+mn-lt"/>
              </a:rPr>
              <a:t> </a:t>
            </a:r>
            <a:r>
              <a:rPr lang="lt-LT" altLang="en-US" sz="2600" dirty="0" err="1">
                <a:solidFill>
                  <a:schemeClr val="bg1">
                    <a:lumMod val="95000"/>
                  </a:schemeClr>
                </a:solidFill>
                <a:cs typeface="+mn-lt"/>
              </a:rPr>
              <a:t>night</a:t>
            </a:r>
            <a:r>
              <a:rPr lang="lt-LT" altLang="en-US" sz="2600" dirty="0">
                <a:solidFill>
                  <a:schemeClr val="bg1">
                    <a:lumMod val="95000"/>
                  </a:schemeClr>
                </a:solidFill>
                <a:cs typeface="+mn-lt"/>
              </a:rPr>
              <a: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204595" cy="490855"/>
          </a:xfrm>
        </p:spPr>
        <p:txBody>
          <a:bodyPr>
            <a:normAutofit/>
          </a:bodyPr>
          <a:lstStyle/>
          <a:p>
            <a:r>
              <a:rPr lang="lt-LT" altLang="en-US" sz="2400">
                <a:solidFill>
                  <a:schemeClr val="bg1"/>
                </a:solidFill>
              </a:rPr>
              <a:t>Sources</a:t>
            </a:r>
          </a:p>
        </p:txBody>
      </p:sp>
      <p:sp>
        <p:nvSpPr>
          <p:cNvPr id="3" name="Content Placeholder 2"/>
          <p:cNvSpPr>
            <a:spLocks noGrp="1"/>
          </p:cNvSpPr>
          <p:nvPr>
            <p:ph idx="1"/>
          </p:nvPr>
        </p:nvSpPr>
        <p:spPr>
          <a:xfrm>
            <a:off x="838200" y="855980"/>
            <a:ext cx="10515600" cy="5532755"/>
          </a:xfrm>
        </p:spPr>
        <p:txBody>
          <a:bodyPr/>
          <a:lstStyle/>
          <a:p>
            <a:r>
              <a:rPr lang="lt-LT" altLang="en-US" sz="1600">
                <a:solidFill>
                  <a:schemeClr val="bg1"/>
                </a:solidFill>
              </a:rPr>
              <a:t>Mercury:</a:t>
            </a:r>
          </a:p>
          <a:p>
            <a:pPr marL="0" indent="0" fontAlgn="auto">
              <a:spcBef>
                <a:spcPts val="0"/>
              </a:spcBef>
              <a:buNone/>
            </a:pPr>
            <a:r>
              <a:rPr lang="lt-LT" altLang="en-US" sz="1600">
                <a:solidFill>
                  <a:schemeClr val="accent4"/>
                </a:solidFill>
              </a:rPr>
              <a:t>https://en.wikipedia.org/wiki/Mercury_(planet)</a:t>
            </a:r>
          </a:p>
          <a:p>
            <a:pPr fontAlgn="auto">
              <a:spcBef>
                <a:spcPts val="0"/>
              </a:spcBef>
            </a:pPr>
            <a:r>
              <a:rPr lang="lt-LT" altLang="en-US" sz="1600">
                <a:solidFill>
                  <a:schemeClr val="bg1"/>
                </a:solidFill>
              </a:rPr>
              <a:t>Venus:</a:t>
            </a:r>
          </a:p>
          <a:p>
            <a:pPr marL="0" indent="0" fontAlgn="auto">
              <a:spcBef>
                <a:spcPts val="0"/>
              </a:spcBef>
              <a:buNone/>
            </a:pPr>
            <a:r>
              <a:rPr lang="lt-LT" altLang="en-US" sz="1600">
                <a:solidFill>
                  <a:schemeClr val="accent4"/>
                </a:solidFill>
              </a:rPr>
              <a:t>https://en.wikipedia.org/wiki/Venus</a:t>
            </a:r>
          </a:p>
          <a:p>
            <a:pPr marL="0" indent="0" fontAlgn="auto">
              <a:spcBef>
                <a:spcPts val="0"/>
              </a:spcBef>
              <a:buNone/>
            </a:pPr>
            <a:r>
              <a:rPr lang="lt-LT" altLang="en-US" sz="1600">
                <a:solidFill>
                  <a:schemeClr val="accent4"/>
                </a:solidFill>
              </a:rPr>
              <a:t>https://www.youtube.com/watch?v=HyAG1Oien4M</a:t>
            </a:r>
          </a:p>
          <a:p>
            <a:pPr fontAlgn="auto">
              <a:spcBef>
                <a:spcPts val="0"/>
              </a:spcBef>
            </a:pPr>
            <a:r>
              <a:rPr lang="lt-LT" altLang="en-US" sz="1600">
                <a:solidFill>
                  <a:schemeClr val="bg1"/>
                </a:solidFill>
              </a:rPr>
              <a:t>Earth:</a:t>
            </a:r>
          </a:p>
          <a:p>
            <a:pPr marL="0" indent="0" fontAlgn="auto">
              <a:spcBef>
                <a:spcPts val="0"/>
              </a:spcBef>
              <a:buNone/>
            </a:pPr>
            <a:r>
              <a:rPr lang="lt-LT" altLang="en-US" sz="1600">
                <a:solidFill>
                  <a:schemeClr val="accent4"/>
                </a:solidFill>
              </a:rPr>
              <a:t>https://en.wikipedia.org/wiki/Earth</a:t>
            </a:r>
            <a:endParaRPr lang="lt-LT" altLang="en-US" sz="1600" b="1">
              <a:solidFill>
                <a:schemeClr val="accent4"/>
              </a:solidFill>
            </a:endParaRPr>
          </a:p>
          <a:p>
            <a:pPr fontAlgn="auto">
              <a:spcBef>
                <a:spcPts val="0"/>
              </a:spcBef>
            </a:pPr>
            <a:r>
              <a:rPr lang="lt-LT" altLang="en-US" sz="1600">
                <a:solidFill>
                  <a:schemeClr val="bg1"/>
                </a:solidFill>
              </a:rPr>
              <a:t>Mars:</a:t>
            </a:r>
          </a:p>
          <a:p>
            <a:pPr marL="0" indent="0" fontAlgn="auto">
              <a:spcBef>
                <a:spcPts val="0"/>
              </a:spcBef>
              <a:buNone/>
            </a:pPr>
            <a:r>
              <a:rPr lang="lt-LT" altLang="en-US" sz="1600">
                <a:solidFill>
                  <a:schemeClr val="accent4"/>
                </a:solidFill>
              </a:rPr>
              <a:t>https://en.wikipedia.org/wiki/Mars</a:t>
            </a:r>
          </a:p>
          <a:p>
            <a:pPr marL="0" indent="0" fontAlgn="auto">
              <a:spcBef>
                <a:spcPts val="0"/>
              </a:spcBef>
              <a:buNone/>
            </a:pPr>
            <a:r>
              <a:rPr lang="lt-LT" altLang="en-US" sz="1600">
                <a:solidFill>
                  <a:schemeClr val="accent4"/>
                </a:solidFill>
              </a:rPr>
              <a:t>https://mars.nasa.gov/</a:t>
            </a:r>
          </a:p>
          <a:p>
            <a:pPr marL="0" indent="0" fontAlgn="auto">
              <a:spcBef>
                <a:spcPts val="0"/>
              </a:spcBef>
              <a:buNone/>
            </a:pPr>
            <a:r>
              <a:rPr lang="lt-LT" altLang="en-US" sz="1600">
                <a:solidFill>
                  <a:schemeClr val="accent4"/>
                </a:solidFill>
              </a:rPr>
              <a:t>https://solarsystem.nasa.gov/planets/mars/overview/</a:t>
            </a:r>
          </a:p>
          <a:p>
            <a:pPr fontAlgn="auto">
              <a:spcBef>
                <a:spcPts val="0"/>
              </a:spcBef>
            </a:pPr>
            <a:r>
              <a:rPr lang="lt-LT" altLang="en-US" sz="1600">
                <a:solidFill>
                  <a:schemeClr val="bg1"/>
                </a:solidFill>
              </a:rPr>
              <a:t>Jupiter:</a:t>
            </a:r>
          </a:p>
          <a:p>
            <a:pPr marL="0" indent="0" fontAlgn="auto">
              <a:spcBef>
                <a:spcPts val="0"/>
              </a:spcBef>
              <a:buNone/>
            </a:pPr>
            <a:r>
              <a:rPr lang="lt-LT" altLang="en-US" sz="1600">
                <a:solidFill>
                  <a:schemeClr val="accent4"/>
                </a:solidFill>
              </a:rPr>
              <a:t>https://en.wikipedia.org/wiki/Jupiter</a:t>
            </a:r>
          </a:p>
          <a:p>
            <a:pPr marL="0" indent="0" fontAlgn="auto">
              <a:spcBef>
                <a:spcPts val="0"/>
              </a:spcBef>
              <a:buNone/>
            </a:pPr>
            <a:r>
              <a:rPr lang="lt-LT" altLang="en-US" sz="1600">
                <a:solidFill>
                  <a:schemeClr val="accent4"/>
                </a:solidFill>
              </a:rPr>
              <a:t>https://solarsystem.nasa.gov/planets/jupiter/overview/</a:t>
            </a:r>
          </a:p>
          <a:p>
            <a:pPr fontAlgn="auto">
              <a:spcBef>
                <a:spcPts val="0"/>
              </a:spcBef>
            </a:pPr>
            <a:r>
              <a:rPr lang="lt-LT" altLang="en-US" sz="1600">
                <a:solidFill>
                  <a:schemeClr val="bg1"/>
                </a:solidFill>
              </a:rPr>
              <a:t>Saturn:</a:t>
            </a:r>
          </a:p>
          <a:p>
            <a:pPr marL="0" indent="0" fontAlgn="auto">
              <a:spcBef>
                <a:spcPts val="0"/>
              </a:spcBef>
              <a:buNone/>
            </a:pPr>
            <a:r>
              <a:rPr lang="lt-LT" altLang="en-US" sz="1600">
                <a:solidFill>
                  <a:schemeClr val="accent4"/>
                </a:solidFill>
              </a:rPr>
              <a:t>https://en.wikipedia.org/wiki/Saturn</a:t>
            </a:r>
          </a:p>
          <a:p>
            <a:pPr marL="0" indent="0" fontAlgn="auto">
              <a:spcBef>
                <a:spcPts val="0"/>
              </a:spcBef>
              <a:buNone/>
            </a:pPr>
            <a:r>
              <a:rPr lang="lt-LT" altLang="en-US" sz="1600">
                <a:solidFill>
                  <a:schemeClr val="accent4"/>
                </a:solidFill>
              </a:rPr>
              <a:t>https://solarsystem.nasa.gov/planets/saturn/overview/</a:t>
            </a:r>
          </a:p>
          <a:p>
            <a:pPr fontAlgn="auto">
              <a:spcBef>
                <a:spcPts val="0"/>
              </a:spcBef>
            </a:pPr>
            <a:r>
              <a:rPr lang="lt-LT" altLang="en-US" sz="1600">
                <a:solidFill>
                  <a:schemeClr val="bg1"/>
                </a:solidFill>
              </a:rPr>
              <a:t>Uranus:</a:t>
            </a:r>
          </a:p>
          <a:p>
            <a:pPr marL="0" indent="0" fontAlgn="auto">
              <a:spcBef>
                <a:spcPts val="0"/>
              </a:spcBef>
              <a:buNone/>
            </a:pPr>
            <a:r>
              <a:rPr lang="lt-LT" altLang="en-US" sz="1600">
                <a:solidFill>
                  <a:schemeClr val="accent4"/>
                </a:solidFill>
              </a:rPr>
              <a:t>https://en.wikipedia.org/wiki/Uranus</a:t>
            </a:r>
          </a:p>
          <a:p>
            <a:pPr marL="0" indent="0" fontAlgn="auto">
              <a:spcBef>
                <a:spcPts val="0"/>
              </a:spcBef>
              <a:buNone/>
            </a:pPr>
            <a:r>
              <a:rPr lang="lt-LT" altLang="en-US" sz="1600">
                <a:solidFill>
                  <a:schemeClr val="accent4"/>
                </a:solidFill>
              </a:rPr>
              <a:t>https://nineplanets.org/uranus.html</a:t>
            </a:r>
          </a:p>
          <a:p>
            <a:pPr fontAlgn="auto">
              <a:spcBef>
                <a:spcPts val="0"/>
              </a:spcBef>
            </a:pPr>
            <a:r>
              <a:rPr lang="lt-LT" altLang="en-US" sz="1600">
                <a:solidFill>
                  <a:schemeClr val="bg1"/>
                </a:solidFill>
              </a:rPr>
              <a:t>Neptune:</a:t>
            </a:r>
          </a:p>
          <a:p>
            <a:pPr marL="0" indent="0" fontAlgn="auto">
              <a:spcBef>
                <a:spcPts val="0"/>
              </a:spcBef>
              <a:buNone/>
            </a:pPr>
            <a:r>
              <a:rPr lang="lt-LT" altLang="en-US" sz="1600">
                <a:solidFill>
                  <a:schemeClr val="accent4"/>
                </a:solidFill>
              </a:rPr>
              <a:t>https://en.wikipedia.org/wiki/Neptune</a:t>
            </a:r>
          </a:p>
          <a:p>
            <a:pPr marL="0" indent="0" fontAlgn="auto">
              <a:spcBef>
                <a:spcPts val="0"/>
              </a:spcBef>
              <a:buNone/>
            </a:pPr>
            <a:r>
              <a:rPr lang="lt-LT" altLang="en-US" sz="1600">
                <a:solidFill>
                  <a:schemeClr val="accent4"/>
                </a:solidFill>
              </a:rPr>
              <a:t>http://solarviews.com/eng/neptune.htm</a:t>
            </a:r>
          </a:p>
          <a:p>
            <a:pPr marL="0" indent="0" fontAlgn="auto">
              <a:spcBef>
                <a:spcPts val="0"/>
              </a:spcBef>
              <a:buNone/>
            </a:pPr>
            <a:r>
              <a:rPr lang="lt-LT" altLang="en-US" sz="1600">
                <a:solidFill>
                  <a:schemeClr val="accent4"/>
                </a:solidFill>
              </a:rPr>
              <a:t>https://solarsystem.nasa.gov/planets/neptune/overview/</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946150"/>
          </a:xfrm>
        </p:spPr>
        <p:txBody>
          <a:bodyPr/>
          <a:lstStyle/>
          <a:p>
            <a:r>
              <a:rPr lang="lt-LT" altLang="en-US" sz="3600">
                <a:solidFill>
                  <a:schemeClr val="bg1"/>
                </a:solidFill>
              </a:rPr>
              <a:t>Venus</a:t>
            </a:r>
          </a:p>
        </p:txBody>
      </p:sp>
      <p:sp>
        <p:nvSpPr>
          <p:cNvPr id="6" name="Content Placeholder 5"/>
          <p:cNvSpPr>
            <a:spLocks noGrp="1"/>
          </p:cNvSpPr>
          <p:nvPr>
            <p:ph idx="1"/>
          </p:nvPr>
        </p:nvSpPr>
        <p:spPr>
          <a:xfrm>
            <a:off x="838200" y="1413510"/>
            <a:ext cx="10515600" cy="4763770"/>
          </a:xfrm>
        </p:spPr>
        <p:txBody>
          <a:bodyPr/>
          <a:lstStyle/>
          <a:p>
            <a:r>
              <a:rPr lang="lt-LT" altLang="en-US" sz="2600">
                <a:solidFill>
                  <a:schemeClr val="bg1">
                    <a:lumMod val="95000"/>
                  </a:schemeClr>
                </a:solidFill>
              </a:rPr>
              <a:t>The hottest planet in the solar system with a mean surface temperature of 735 K (462 °C ).</a:t>
            </a:r>
          </a:p>
          <a:p>
            <a:r>
              <a:rPr lang="lt-LT" altLang="en-US" sz="2600">
                <a:solidFill>
                  <a:schemeClr val="bg1">
                    <a:lumMod val="95000"/>
                  </a:schemeClr>
                </a:solidFill>
              </a:rPr>
              <a:t>Has an atmosphere, consisting of more than 96% carbon dioxide.</a:t>
            </a:r>
          </a:p>
          <a:p>
            <a:r>
              <a:rPr lang="lt-LT" altLang="en-US" sz="2600">
                <a:solidFill>
                  <a:schemeClr val="bg1">
                    <a:lumMod val="95000"/>
                  </a:schemeClr>
                </a:solidFill>
              </a:rPr>
              <a:t>Rotates in the opposite direction to most other planets (meaning the Sun would rise in the west and set in the east).</a:t>
            </a:r>
          </a:p>
          <a:p>
            <a:r>
              <a:rPr lang="lt-LT" altLang="en-US" sz="2600">
                <a:solidFill>
                  <a:schemeClr val="bg1">
                    <a:lumMod val="95000"/>
                  </a:schemeClr>
                </a:solidFill>
              </a:rPr>
              <a:t>Humans could live on Venus, about 50 kilometers above the surface, where an airspace with similar gravity, pressure and solar radiation protection to  Earth is present. The temperature ranges from 30 to 50 degrees Celcius creating a fairly livible atmosphere. Also, the carbon, nitrogen, oxygen, hydrogen and sulfur in Venus's atmosphere could be used to create breathable air, fertilizers and even water.</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Content Placeholder 19" descr="220px-Venus-real_color"/>
          <p:cNvPicPr>
            <a:picLocks noGrp="1" noChangeAspect="1"/>
          </p:cNvPicPr>
          <p:nvPr>
            <p:ph sz="half" idx="2"/>
          </p:nvPr>
        </p:nvPicPr>
        <p:blipFill>
          <a:blip r:embed="rId3"/>
          <a:stretch>
            <a:fillRect/>
          </a:stretch>
        </p:blipFill>
        <p:spPr>
          <a:xfrm>
            <a:off x="7137400" y="1690370"/>
            <a:ext cx="3368040" cy="3211830"/>
          </a:xfrm>
          <a:prstGeom prst="rect">
            <a:avLst/>
          </a:prstGeom>
        </p:spPr>
      </p:pic>
      <p:pic>
        <p:nvPicPr>
          <p:cNvPr id="19" name="Content Placeholder 18" descr="atsisiųsti (2)"/>
          <p:cNvPicPr>
            <a:picLocks noGrp="1" noChangeAspect="1"/>
          </p:cNvPicPr>
          <p:nvPr>
            <p:ph sz="half" idx="1"/>
          </p:nvPr>
        </p:nvPicPr>
        <p:blipFill>
          <a:blip r:embed="rId4"/>
          <a:stretch>
            <a:fillRect/>
          </a:stretch>
        </p:blipFill>
        <p:spPr>
          <a:xfrm>
            <a:off x="2026285" y="1690370"/>
            <a:ext cx="3211830" cy="3211830"/>
          </a:xfrm>
          <a:prstGeom prst="rect">
            <a:avLst/>
          </a:prstGeom>
        </p:spPr>
      </p:pic>
      <p:sp>
        <p:nvSpPr>
          <p:cNvPr id="21" name="Text Box 20"/>
          <p:cNvSpPr txBox="1"/>
          <p:nvPr/>
        </p:nvSpPr>
        <p:spPr>
          <a:xfrm>
            <a:off x="1657985" y="5093335"/>
            <a:ext cx="3947795" cy="491490"/>
          </a:xfrm>
          <a:prstGeom prst="rect">
            <a:avLst/>
          </a:prstGeom>
          <a:noFill/>
        </p:spPr>
        <p:txBody>
          <a:bodyPr wrap="square" rtlCol="0">
            <a:spAutoFit/>
          </a:bodyPr>
          <a:lstStyle/>
          <a:p>
            <a:r>
              <a:rPr lang="lt-LT" altLang="en-US" sz="2600">
                <a:solidFill>
                  <a:schemeClr val="bg1">
                    <a:lumMod val="95000"/>
                  </a:schemeClr>
                </a:solidFill>
              </a:rPr>
              <a:t>Venus without atmosphere</a:t>
            </a:r>
          </a:p>
        </p:txBody>
      </p:sp>
      <p:sp>
        <p:nvSpPr>
          <p:cNvPr id="22" name="Text Box 21"/>
          <p:cNvSpPr txBox="1"/>
          <p:nvPr/>
        </p:nvSpPr>
        <p:spPr>
          <a:xfrm>
            <a:off x="7082790" y="5093335"/>
            <a:ext cx="3476625" cy="491490"/>
          </a:xfrm>
          <a:prstGeom prst="rect">
            <a:avLst/>
          </a:prstGeom>
          <a:noFill/>
        </p:spPr>
        <p:txBody>
          <a:bodyPr wrap="square" rtlCol="0">
            <a:spAutoFit/>
          </a:bodyPr>
          <a:lstStyle/>
          <a:p>
            <a:r>
              <a:rPr lang="lt-LT" altLang="en-US" sz="2600">
                <a:solidFill>
                  <a:schemeClr val="bg1">
                    <a:lumMod val="95000"/>
                  </a:schemeClr>
                </a:solidFill>
              </a:rPr>
              <a:t>Venus with atmosphere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Content Placeholder 6" descr="wm7fc7vebbb01"/>
          <p:cNvPicPr>
            <a:picLocks noGrp="1" noChangeAspect="1"/>
          </p:cNvPicPr>
          <p:nvPr>
            <p:ph idx="1"/>
          </p:nvPr>
        </p:nvPicPr>
        <p:blipFill>
          <a:blip r:embed="rId3"/>
          <a:stretch>
            <a:fillRect/>
          </a:stretch>
        </p:blipFill>
        <p:spPr>
          <a:xfrm>
            <a:off x="1343025" y="395605"/>
            <a:ext cx="9505950" cy="4762500"/>
          </a:xfrm>
          <a:prstGeom prst="rect">
            <a:avLst/>
          </a:prstGeom>
        </p:spPr>
      </p:pic>
      <p:sp>
        <p:nvSpPr>
          <p:cNvPr id="8" name="Text Box 7"/>
          <p:cNvSpPr txBox="1"/>
          <p:nvPr/>
        </p:nvSpPr>
        <p:spPr>
          <a:xfrm>
            <a:off x="2593340" y="5442585"/>
            <a:ext cx="7004685" cy="368300"/>
          </a:xfrm>
          <a:prstGeom prst="rect">
            <a:avLst/>
          </a:prstGeom>
          <a:noFill/>
        </p:spPr>
        <p:txBody>
          <a:bodyPr wrap="square" rtlCol="0">
            <a:spAutoFit/>
          </a:bodyPr>
          <a:lstStyle/>
          <a:p>
            <a:r>
              <a:rPr lang="lt-LT" altLang="en-US">
                <a:solidFill>
                  <a:schemeClr val="bg1">
                    <a:lumMod val="95000"/>
                  </a:schemeClr>
                </a:solidFill>
              </a:rPr>
              <a:t>Images of Venus's surface captured by a probe, sent by the USSR in 1975</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0755"/>
          </a:xfrm>
        </p:spPr>
        <p:txBody>
          <a:bodyPr/>
          <a:lstStyle/>
          <a:p>
            <a:r>
              <a:rPr lang="lt-LT" altLang="en-US" sz="3600">
                <a:solidFill>
                  <a:schemeClr val="bg1">
                    <a:lumMod val="95000"/>
                  </a:schemeClr>
                </a:solidFill>
              </a:rPr>
              <a:t>Earth</a:t>
            </a:r>
            <a:endParaRPr lang="lt-LT" altLang="en-US">
              <a:solidFill>
                <a:schemeClr val="bg1">
                  <a:lumMod val="95000"/>
                </a:schemeClr>
              </a:solidFill>
            </a:endParaRPr>
          </a:p>
        </p:txBody>
      </p:sp>
      <p:sp>
        <p:nvSpPr>
          <p:cNvPr id="3" name="Content Placeholder 2"/>
          <p:cNvSpPr>
            <a:spLocks noGrp="1"/>
          </p:cNvSpPr>
          <p:nvPr>
            <p:ph sz="half" idx="1"/>
          </p:nvPr>
        </p:nvSpPr>
        <p:spPr>
          <a:xfrm>
            <a:off x="838200" y="1325880"/>
            <a:ext cx="6802755" cy="4610100"/>
          </a:xfrm>
        </p:spPr>
        <p:txBody>
          <a:bodyPr>
            <a:normAutofit fontScale="92500"/>
          </a:bodyPr>
          <a:lstStyle/>
          <a:p>
            <a:r>
              <a:rPr lang="lt-LT" altLang="en-US" sz="2600">
                <a:solidFill>
                  <a:schemeClr val="bg1">
                    <a:lumMod val="95000"/>
                  </a:schemeClr>
                </a:solidFill>
              </a:rPr>
              <a:t>For a long time humanity thought that Earth was the only planet in the Solar system to contain life, but recent discoveries suggest otherwise.</a:t>
            </a:r>
          </a:p>
          <a:p>
            <a:r>
              <a:rPr lang="lt-LT" altLang="en-US" sz="2600">
                <a:solidFill>
                  <a:schemeClr val="bg1">
                    <a:lumMod val="95000"/>
                  </a:schemeClr>
                </a:solidFill>
              </a:rPr>
              <a:t>About 71% of Earth's surface is covered with water, mostly by oceans.</a:t>
            </a:r>
          </a:p>
          <a:p>
            <a:r>
              <a:rPr lang="lt-LT" altLang="en-US" sz="2600">
                <a:solidFill>
                  <a:schemeClr val="bg1">
                    <a:lumMod val="95000"/>
                  </a:schemeClr>
                </a:solidFill>
              </a:rPr>
              <a:t>Earth has one natural sattelite - the Moon. Because of the Moon, Earth has tides. It is also said, that the Moon can even influence humans. During certain Moon phases, some people have a hard time sleeping and often suffer from frequent nightmares.</a:t>
            </a:r>
          </a:p>
          <a:p>
            <a:r>
              <a:rPr lang="lt-LT" altLang="en-US" sz="2600">
                <a:solidFill>
                  <a:schemeClr val="bg1">
                    <a:lumMod val="95000"/>
                  </a:schemeClr>
                </a:solidFill>
              </a:rPr>
              <a:t>A massive extinction event is currently happening.</a:t>
            </a:r>
          </a:p>
        </p:txBody>
      </p:sp>
      <p:pic>
        <p:nvPicPr>
          <p:cNvPr id="4" name="Content Placeholder 3" descr="5afd808f1ae66234008b466b-750-563"/>
          <p:cNvPicPr>
            <a:picLocks noGrp="1" noChangeAspect="1"/>
          </p:cNvPicPr>
          <p:nvPr>
            <p:ph sz="half" idx="2"/>
          </p:nvPr>
        </p:nvPicPr>
        <p:blipFill>
          <a:blip r:embed="rId3"/>
          <a:stretch>
            <a:fillRect/>
          </a:stretch>
        </p:blipFill>
        <p:spPr>
          <a:xfrm>
            <a:off x="7842885" y="1951990"/>
            <a:ext cx="4089400" cy="296545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941705"/>
          </a:xfrm>
        </p:spPr>
        <p:txBody>
          <a:bodyPr/>
          <a:lstStyle/>
          <a:p>
            <a:r>
              <a:rPr lang="lt-LT" altLang="en-US" sz="3600">
                <a:solidFill>
                  <a:schemeClr val="bg1">
                    <a:lumMod val="95000"/>
                  </a:schemeClr>
                </a:solidFill>
              </a:rPr>
              <a:t>Mars</a:t>
            </a:r>
          </a:p>
        </p:txBody>
      </p:sp>
      <p:sp>
        <p:nvSpPr>
          <p:cNvPr id="6" name="Content Placeholder 5"/>
          <p:cNvSpPr>
            <a:spLocks noGrp="1"/>
          </p:cNvSpPr>
          <p:nvPr>
            <p:ph idx="1"/>
          </p:nvPr>
        </p:nvSpPr>
        <p:spPr>
          <a:xfrm>
            <a:off x="838200" y="1306830"/>
            <a:ext cx="10515600" cy="4870450"/>
          </a:xfrm>
        </p:spPr>
        <p:txBody>
          <a:bodyPr>
            <a:normAutofit fontScale="92500" lnSpcReduction="10000"/>
          </a:bodyPr>
          <a:lstStyle/>
          <a:p>
            <a:r>
              <a:rPr lang="lt-LT" altLang="en-US" sz="2600">
                <a:solidFill>
                  <a:schemeClr val="bg1">
                    <a:lumMod val="95000"/>
                  </a:schemeClr>
                </a:solidFill>
              </a:rPr>
              <a:t>Often referred to as the "Red Planet", because has a reddish tint due to the abundance of iron oxide on the surface.</a:t>
            </a:r>
          </a:p>
          <a:p>
            <a:r>
              <a:rPr lang="lt-LT" altLang="en-US" sz="2600">
                <a:solidFill>
                  <a:schemeClr val="bg1">
                    <a:lumMod val="95000"/>
                  </a:schemeClr>
                </a:solidFill>
              </a:rPr>
              <a:t>The temerature can reach 293 K ( 20 </a:t>
            </a:r>
            <a:r>
              <a:rPr lang="lt-LT" altLang="en-US" sz="2600">
                <a:solidFill>
                  <a:schemeClr val="bg1">
                    <a:lumMod val="95000"/>
                  </a:schemeClr>
                </a:solidFill>
                <a:sym typeface="+mn-ea"/>
              </a:rPr>
              <a:t>°C ) at the equator and drop to 120 K ( -153 °C ) at the poles.</a:t>
            </a:r>
          </a:p>
          <a:p>
            <a:r>
              <a:rPr lang="lt-LT" altLang="en-US" sz="2600">
                <a:solidFill>
                  <a:schemeClr val="bg1">
                    <a:lumMod val="95000"/>
                  </a:schemeClr>
                </a:solidFill>
              </a:rPr>
              <a:t>The planet has poles, which consist of water and carbon dioxide ice. Sometimes ice clouds form above them.</a:t>
            </a:r>
          </a:p>
          <a:p>
            <a:r>
              <a:rPr lang="lt-LT" altLang="en-US" sz="2600">
                <a:solidFill>
                  <a:schemeClr val="bg1">
                    <a:lumMod val="95000"/>
                  </a:schemeClr>
                </a:solidFill>
              </a:rPr>
              <a:t>Used to contain life and was very similar to Earth, because it had huge oceans and plant life. But due to low gravity, it's atmosphere slowly dissapeared and Mars turned into a red, dead, cold planet, that we see today.</a:t>
            </a:r>
          </a:p>
          <a:p>
            <a:r>
              <a:rPr lang="lt-LT" altLang="en-US" sz="2600">
                <a:solidFill>
                  <a:schemeClr val="bg1">
                    <a:lumMod val="95000"/>
                  </a:schemeClr>
                </a:solidFill>
              </a:rPr>
              <a:t>NASA and SpaceX plan to colonize the planet in the next 30 years.</a:t>
            </a:r>
          </a:p>
          <a:p>
            <a:r>
              <a:rPr lang="lt-LT" altLang="en-US" sz="2600">
                <a:solidFill>
                  <a:schemeClr val="bg1">
                    <a:lumMod val="95000"/>
                  </a:schemeClr>
                </a:solidFill>
              </a:rPr>
              <a:t>Mars is home to Olympus Mons ( Mt. Olympus ), which is the highest peak on the planet and the whole Solar system. It's height is 24 km, roughly three times higher than Mt. Everest.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descr="1200px-OSIRIS_Mars_true_color"/>
          <p:cNvPicPr>
            <a:picLocks noGrp="1" noChangeAspect="1"/>
          </p:cNvPicPr>
          <p:nvPr>
            <p:ph sz="half" idx="1"/>
          </p:nvPr>
        </p:nvPicPr>
        <p:blipFill>
          <a:blip r:embed="rId3"/>
          <a:stretch>
            <a:fillRect/>
          </a:stretch>
        </p:blipFill>
        <p:spPr>
          <a:xfrm>
            <a:off x="1108710" y="1253490"/>
            <a:ext cx="4351655" cy="4351655"/>
          </a:xfrm>
          <a:prstGeom prst="rect">
            <a:avLst/>
          </a:prstGeom>
        </p:spPr>
      </p:pic>
      <p:pic>
        <p:nvPicPr>
          <p:cNvPr id="7" name="Content Placeholder 6" descr="02_olympus"/>
          <p:cNvPicPr>
            <a:picLocks noGrp="1" noChangeAspect="1"/>
          </p:cNvPicPr>
          <p:nvPr>
            <p:ph sz="half" idx="2"/>
          </p:nvPr>
        </p:nvPicPr>
        <p:blipFill>
          <a:blip r:embed="rId4"/>
          <a:stretch>
            <a:fillRect/>
          </a:stretch>
        </p:blipFill>
        <p:spPr>
          <a:xfrm>
            <a:off x="6671310" y="1252855"/>
            <a:ext cx="4615180" cy="4352290"/>
          </a:xfrm>
          <a:prstGeom prst="rect">
            <a:avLst/>
          </a:prstGeom>
        </p:spPr>
      </p:pic>
      <p:sp>
        <p:nvSpPr>
          <p:cNvPr id="6" name="Text Box 5"/>
          <p:cNvSpPr txBox="1"/>
          <p:nvPr/>
        </p:nvSpPr>
        <p:spPr>
          <a:xfrm>
            <a:off x="2842895" y="5808980"/>
            <a:ext cx="883285" cy="491490"/>
          </a:xfrm>
          <a:prstGeom prst="rect">
            <a:avLst/>
          </a:prstGeom>
          <a:noFill/>
        </p:spPr>
        <p:txBody>
          <a:bodyPr wrap="square" rtlCol="0">
            <a:spAutoFit/>
          </a:bodyPr>
          <a:lstStyle/>
          <a:p>
            <a:r>
              <a:rPr lang="lt-LT" altLang="en-US" sz="2600">
                <a:solidFill>
                  <a:schemeClr val="bg1">
                    <a:lumMod val="95000"/>
                  </a:schemeClr>
                </a:solidFill>
              </a:rPr>
              <a:t>Mars</a:t>
            </a:r>
          </a:p>
        </p:txBody>
      </p:sp>
      <p:sp>
        <p:nvSpPr>
          <p:cNvPr id="8" name="Text Box 7"/>
          <p:cNvSpPr txBox="1"/>
          <p:nvPr/>
        </p:nvSpPr>
        <p:spPr>
          <a:xfrm>
            <a:off x="8013700" y="5808980"/>
            <a:ext cx="1930400" cy="491490"/>
          </a:xfrm>
          <a:prstGeom prst="rect">
            <a:avLst/>
          </a:prstGeom>
          <a:noFill/>
        </p:spPr>
        <p:txBody>
          <a:bodyPr wrap="square" rtlCol="0">
            <a:spAutoFit/>
          </a:bodyPr>
          <a:lstStyle/>
          <a:p>
            <a:r>
              <a:rPr lang="lt-LT" altLang="en-US" sz="2600">
                <a:solidFill>
                  <a:schemeClr val="bg1">
                    <a:lumMod val="95000"/>
                  </a:schemeClr>
                </a:solidFill>
              </a:rPr>
              <a:t>Mt. Olympus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mars_north_pole_two_seasons_big"/>
          <p:cNvPicPr>
            <a:picLocks noGrp="1" noChangeAspect="1"/>
          </p:cNvPicPr>
          <p:nvPr>
            <p:ph sz="half" idx="1"/>
          </p:nvPr>
        </p:nvPicPr>
        <p:blipFill>
          <a:blip r:embed="rId3"/>
          <a:stretch>
            <a:fillRect/>
          </a:stretch>
        </p:blipFill>
        <p:spPr>
          <a:xfrm>
            <a:off x="383540" y="1932305"/>
            <a:ext cx="6127115" cy="2802890"/>
          </a:xfrm>
          <a:prstGeom prst="rect">
            <a:avLst/>
          </a:prstGeom>
        </p:spPr>
      </p:pic>
      <p:sp>
        <p:nvSpPr>
          <p:cNvPr id="5" name="Text Box 4"/>
          <p:cNvSpPr txBox="1"/>
          <p:nvPr/>
        </p:nvSpPr>
        <p:spPr>
          <a:xfrm>
            <a:off x="1026795" y="4773295"/>
            <a:ext cx="1689735" cy="368300"/>
          </a:xfrm>
          <a:prstGeom prst="rect">
            <a:avLst/>
          </a:prstGeom>
          <a:noFill/>
        </p:spPr>
        <p:txBody>
          <a:bodyPr wrap="square" rtlCol="0">
            <a:spAutoFit/>
          </a:bodyPr>
          <a:lstStyle/>
          <a:p>
            <a:r>
              <a:rPr lang="lt-LT" altLang="en-US">
                <a:solidFill>
                  <a:schemeClr val="bg1">
                    <a:lumMod val="95000"/>
                  </a:schemeClr>
                </a:solidFill>
              </a:rPr>
              <a:t>The south pole</a:t>
            </a:r>
          </a:p>
        </p:txBody>
      </p:sp>
      <p:sp>
        <p:nvSpPr>
          <p:cNvPr id="6" name="Text Box 5"/>
          <p:cNvSpPr txBox="1"/>
          <p:nvPr/>
        </p:nvSpPr>
        <p:spPr>
          <a:xfrm>
            <a:off x="662305" y="1201420"/>
            <a:ext cx="2054225" cy="460375"/>
          </a:xfrm>
          <a:prstGeom prst="rect">
            <a:avLst/>
          </a:prstGeom>
          <a:noFill/>
        </p:spPr>
        <p:txBody>
          <a:bodyPr wrap="square" rtlCol="0">
            <a:spAutoFit/>
          </a:bodyPr>
          <a:lstStyle/>
          <a:p>
            <a:r>
              <a:rPr lang="lt-LT" altLang="en-US" sz="2400">
                <a:solidFill>
                  <a:schemeClr val="bg1">
                    <a:lumMod val="95000"/>
                  </a:schemeClr>
                </a:solidFill>
              </a:rPr>
              <a:t>Mars's poles:</a:t>
            </a:r>
          </a:p>
        </p:txBody>
      </p:sp>
      <p:sp>
        <p:nvSpPr>
          <p:cNvPr id="8" name="Text Box 7"/>
          <p:cNvSpPr txBox="1"/>
          <p:nvPr/>
        </p:nvSpPr>
        <p:spPr>
          <a:xfrm>
            <a:off x="4082415" y="4773295"/>
            <a:ext cx="1689735" cy="368300"/>
          </a:xfrm>
          <a:prstGeom prst="rect">
            <a:avLst/>
          </a:prstGeom>
          <a:noFill/>
        </p:spPr>
        <p:txBody>
          <a:bodyPr wrap="square" rtlCol="0">
            <a:spAutoFit/>
          </a:bodyPr>
          <a:lstStyle/>
          <a:p>
            <a:r>
              <a:rPr lang="lt-LT" altLang="en-US">
                <a:solidFill>
                  <a:schemeClr val="bg1">
                    <a:lumMod val="95000"/>
                  </a:schemeClr>
                </a:solidFill>
              </a:rPr>
              <a:t>The north pole</a:t>
            </a:r>
          </a:p>
        </p:txBody>
      </p:sp>
      <p:pic>
        <p:nvPicPr>
          <p:cNvPr id="9" name="Content Placeholder 8" descr="Ice_Clouds_in_Martian_Arctic"/>
          <p:cNvPicPr>
            <a:picLocks noGrp="1" noChangeAspect="1"/>
          </p:cNvPicPr>
          <p:nvPr>
            <p:ph sz="half" idx="2"/>
          </p:nvPr>
        </p:nvPicPr>
        <p:blipFill>
          <a:blip r:embed="rId4"/>
          <a:stretch>
            <a:fillRect/>
          </a:stretch>
        </p:blipFill>
        <p:spPr>
          <a:xfrm>
            <a:off x="8301355" y="1932305"/>
            <a:ext cx="2802890" cy="2802890"/>
          </a:xfrm>
          <a:prstGeom prst="rect">
            <a:avLst/>
          </a:prstGeom>
        </p:spPr>
      </p:pic>
      <p:sp>
        <p:nvSpPr>
          <p:cNvPr id="11" name="Text Box 10"/>
          <p:cNvSpPr txBox="1"/>
          <p:nvPr/>
        </p:nvSpPr>
        <p:spPr>
          <a:xfrm>
            <a:off x="8761730" y="4773295"/>
            <a:ext cx="1882140" cy="368300"/>
          </a:xfrm>
          <a:prstGeom prst="rect">
            <a:avLst/>
          </a:prstGeom>
          <a:noFill/>
        </p:spPr>
        <p:txBody>
          <a:bodyPr wrap="square" rtlCol="0">
            <a:spAutoFit/>
          </a:bodyPr>
          <a:lstStyle/>
          <a:p>
            <a:r>
              <a:rPr lang="lt-LT" altLang="en-US">
                <a:solidFill>
                  <a:schemeClr val="bg1">
                    <a:lumMod val="95000"/>
                  </a:schemeClr>
                </a:solidFill>
              </a:rPr>
              <a:t>Moving ice clouds</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1431</Words>
  <Application>Microsoft Office PowerPoint</Application>
  <PresentationFormat>Pasirinktinai</PresentationFormat>
  <Paragraphs>100</Paragraphs>
  <Slides>20</Slides>
  <Notes>0</Notes>
  <HiddenSlides>0</HiddenSlides>
  <MMClips>0</MMClips>
  <ScaleCrop>false</ScaleCrop>
  <HeadingPairs>
    <vt:vector size="4" baseType="variant">
      <vt:variant>
        <vt:lpstr>Tema</vt:lpstr>
      </vt:variant>
      <vt:variant>
        <vt:i4>1</vt:i4>
      </vt:variant>
      <vt:variant>
        <vt:lpstr>Skaidrių pavadinimai</vt:lpstr>
      </vt:variant>
      <vt:variant>
        <vt:i4>20</vt:i4>
      </vt:variant>
    </vt:vector>
  </HeadingPairs>
  <TitlesOfParts>
    <vt:vector size="21" baseType="lpstr">
      <vt:lpstr>Office Theme</vt:lpstr>
      <vt:lpstr>The Solar System</vt:lpstr>
      <vt:lpstr>Mercury</vt:lpstr>
      <vt:lpstr>Venus</vt:lpstr>
      <vt:lpstr>PowerPoint pristatymas</vt:lpstr>
      <vt:lpstr>PowerPoint pristatymas</vt:lpstr>
      <vt:lpstr>Earth</vt:lpstr>
      <vt:lpstr>Mars</vt:lpstr>
      <vt:lpstr>PowerPoint pristatymas</vt:lpstr>
      <vt:lpstr>PowerPoint pristatymas</vt:lpstr>
      <vt:lpstr>Jupiter</vt:lpstr>
      <vt:lpstr>PowerPoint pristatymas</vt:lpstr>
      <vt:lpstr>PowerPoint pristatymas</vt:lpstr>
      <vt:lpstr>Saturn</vt:lpstr>
      <vt:lpstr>PowerPoint pristatymas</vt:lpstr>
      <vt:lpstr>PowerPoint pristatymas</vt:lpstr>
      <vt:lpstr>Uranus</vt:lpstr>
      <vt:lpstr>PowerPoint pristatymas</vt:lpstr>
      <vt:lpstr>Neptune</vt:lpstr>
      <vt:lpstr>PowerPoint pristatymas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b0ss</dc:creator>
  <cp:lastModifiedBy>Roberta</cp:lastModifiedBy>
  <cp:revision>7</cp:revision>
  <dcterms:created xsi:type="dcterms:W3CDTF">2018-11-24T12:23:00Z</dcterms:created>
  <dcterms:modified xsi:type="dcterms:W3CDTF">2019-01-07T10:54:39Z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1033-10.2.0.7587</vt:lpwstr>
  </property>
</Properties>
</file>